
<file path=[Content_Types].xml><?xml version="1.0" encoding="utf-8"?>
<Types xmlns="http://schemas.openxmlformats.org/package/2006/content-types">
  <Override PartName="/ppt/notesSlides/notesSlide4.xml" ContentType="application/vnd.openxmlformats-officedocument.presentationml.notesSlide+xml"/>
  <Override PartName="/ppt/slideLayouts/slideLayout15.xml" ContentType="application/vnd.openxmlformats-officedocument.presentationml.slideLayout+xml"/>
  <Override PartName="/ppt/slides/slide9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5.xml" ContentType="application/vnd.openxmlformats-officedocument.presentationml.slide+xml"/>
  <Default Extension="rels" ContentType="application/vnd.openxmlformats-package.relationships+xml"/>
  <Override PartName="/ppt/slides/slide10.xml" ContentType="application/vnd.openxmlformats-officedocument.presentationml.slide+xml"/>
  <Override PartName="/ppt/slideLayouts/slideLayout5.xml" ContentType="application/vnd.openxmlformats-officedocument.presentationml.slideLayout+xml"/>
  <Override PartName="/ppt/tags/tag1.xml" ContentType="application/vnd.openxmlformats-officedocument.presentationml.tags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Default Extension="jpeg" ContentType="image/jpeg"/>
  <Override PartName="/docProps/app.xml" ContentType="application/vnd.openxmlformats-officedocument.extended-properties+xml"/>
  <Override PartName="/ppt/theme/theme2.xml" ContentType="application/vnd.openxmlformats-officedocument.theme+xml"/>
  <Override PartName="/ppt/slideLayouts/slideLayout1.xml" ContentType="application/vnd.openxmlformats-officedocument.presentationml.slideLayout+xml"/>
  <Default Extension="xml" ContentType="application/xml"/>
  <Override PartName="/ppt/notesSlides/notesSlide5.xml" ContentType="application/vnd.openxmlformats-officedocument.presentationml.notesSlide+xml"/>
  <Override PartName="/ppt/slideLayouts/slideLayout16.xml" ContentType="application/vnd.openxmlformats-officedocument.presentationml.slideLayout+xml"/>
  <Override PartName="/ppt/tableStyles.xml" ContentType="application/vnd.openxmlformats-officedocument.presentationml.tableStyles+xml"/>
  <Override PartName="/ppt/notesSlides/notesSlide1.xml" ContentType="application/vnd.openxmlformats-officedocument.presentationml.notesSlide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s/slide6.xml" ContentType="application/vnd.openxmlformats-officedocument.presentationml.slide+xml"/>
  <Override PartName="/docProps/core.xml" ContentType="application/vnd.openxmlformats-package.core-properties+xml"/>
  <Override PartName="/ppt/slides/slide11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Default Extension="png" ContentType="image/png"/>
  <Override PartName="/ppt/slideLayouts/slideLayout2.xml" ContentType="application/vnd.openxmlformats-officedocument.presentationml.slideLayout+xml"/>
  <Override PartName="/ppt/notesSlides/notesSlide6.xml" ContentType="application/vnd.openxmlformats-officedocument.presentationml.notesSlide+xml"/>
  <Override PartName="/ppt/slideLayouts/slideLayout17.xml" ContentType="application/vnd.openxmlformats-officedocument.presentationml.slideLayout+xml"/>
  <Override PartName="/ppt/notesSlides/notesSlide2.xml" ContentType="application/vnd.openxmlformats-officedocument.presentationml.notesSlide+xml"/>
  <Override PartName="/ppt/slideLayouts/slideLayout21.xml" ContentType="application/vnd.openxmlformats-officedocument.presentationml.slideLayout+xml"/>
  <Override PartName="/ppt/slides/slide7.xml" ContentType="application/vnd.openxmlformats-officedocument.presentationml.slide+xml"/>
  <Override PartName="/ppt/slideLayouts/slideLayout13.xml" ContentType="application/vnd.openxmlformats-officedocument.presentationml.slideLayout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8.xml" ContentType="application/vnd.openxmlformats-officedocument.presentationml.slideLayout+xml"/>
  <Override PartName="/ppt/notesSlides/notesSlide7.xml" ContentType="application/vnd.openxmlformats-officedocument.presentationml.notesSlide+xml"/>
  <Override PartName="/ppt/notesSlides/notesSlide3.xml" ContentType="application/vnd.openxmlformats-officedocument.presentationml.notesSlide+xml"/>
  <Override PartName="/ppt/slideLayouts/slideLayout14.xml" ContentType="application/vnd.openxmlformats-officedocument.presentationml.slideLayout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slideLayouts/slideLayout8.xml" ContentType="application/vnd.openxmlformats-officedocument.presentationml.slideLayout+xml"/>
  <Override PartName="/ppt/notesSlides/notesSlide8.xml" ContentType="application/vnd.openxmlformats-officedocument.presentationml.notesSlide+xml"/>
  <Override PartName="/ppt/slideLayouts/slideLayout10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9.xml" ContentType="application/vnd.openxmlformats-officedocument.presentationml.slideLayout+xml"/>
  <Default Extension="bin" ContentType="application/vnd.openxmlformats-officedocument.presentationml.printerSettings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>
  <p:sldMasterIdLst>
    <p:sldMasterId r:id="rId1"/>
  </p:sldMasterIdLst>
  <p:notesMasterIdLst>
    <p:notesMasterId r:id="rId13"/>
  </p:notesMasterIdLst>
  <p:sldIdLst>
    <p:sldId id="258" r:id="rId2"/>
    <p:sldId id="260" r:id="rId3"/>
    <p:sldId id="261" r:id="rId4"/>
    <p:sldId id="262" r:id="rId5"/>
    <p:sldId id="272" r:id="rId6"/>
    <p:sldId id="268" r:id="rId7"/>
    <p:sldId id="269" r:id="rId8"/>
    <p:sldId id="264" r:id="rId9"/>
    <p:sldId id="263" r:id="rId10"/>
    <p:sldId id="265" r:id="rId11"/>
    <p:sldId id="266" r:id="rId12"/>
  </p:sldIdLst>
  <p:sldSz cx="9144000" cy="6858000" type="screen4x3"/>
  <p:notesSz cx="7010400" cy="92964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webPr allowPng="1" organizeInFolders="0" useLongFilenames="0" imgSz="1024x768" encoding="macintosh"/>
  <p:extLst>
    <p:ext uri="{E76CE94A-603C-4142-B9EB-6D1370010A27}">
      <p14:discardImageEditData xmlns="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val="0"/>
    </p:ext>
    <p:ext uri="{D31A062A-798A-4329-ABDD-BBA856620510}">
      <p14:defaultImageDpi xmlns="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 showOutlineIcons="0">
    <p:restoredLeft sz="15588" autoAdjust="0"/>
    <p:restoredTop sz="84946" autoAdjust="0"/>
  </p:normalViewPr>
  <p:slideViewPr>
    <p:cSldViewPr snapToGrid="0" snapToObjects="1">
      <p:cViewPr varScale="1">
        <p:scale>
          <a:sx n="128" d="100"/>
          <a:sy n="128" d="100"/>
        </p:scale>
        <p:origin x="-1888" y="-112"/>
      </p:cViewPr>
      <p:guideLst>
        <p:guide orient="horz" pos="2160"/>
        <p:guide orient="horz" pos="621"/>
        <p:guide orient="horz" pos="947"/>
        <p:guide orient="horz" pos="1416"/>
        <p:guide orient="horz" pos="3600"/>
        <p:guide orient="horz" pos="1961"/>
        <p:guide orient="horz" pos="1318"/>
        <p:guide orient="horz" pos="2284"/>
        <p:guide pos="2880"/>
        <p:guide pos="514"/>
        <p:guide pos="5478"/>
        <p:guide pos="5571"/>
        <p:guide pos="1242"/>
        <p:guide pos="1282"/>
        <p:guide pos="2255"/>
        <p:guide pos="351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interSettings" Target="printerSettings/printerSettings1.bin"/><Relationship Id="rId15" Type="http://schemas.openxmlformats.org/officeDocument/2006/relationships/tags" Target="tags/tag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BAD62AB7-D965-4328-9E74-28728E4533BB}" type="datetimeFigureOut">
              <a:rPr lang="en-US" smtClean="0"/>
              <a:pPr/>
              <a:t>3/16/14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808B4A39-BA73-461E-911E-2B27A685084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val="31193549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127FDAC-E6AA-4088-888A-9CCFF39775A2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  <a:p>
            <a:pPr eaLnBrk="1" hangingPunct="1">
              <a:spcBef>
                <a:spcPct val="0"/>
              </a:spcBef>
            </a:pPr>
            <a:endParaRPr lang="en-US" dirty="0" smtClean="0"/>
          </a:p>
          <a:p>
            <a:pPr eaLnBrk="1" hangingPunct="1">
              <a:spcBef>
                <a:spcPct val="0"/>
              </a:spcBef>
            </a:pPr>
            <a:endParaRPr lang="en-US" dirty="0" smtClean="0"/>
          </a:p>
          <a:p>
            <a:pPr eaLnBrk="1" hangingPunct="1">
              <a:spcBef>
                <a:spcPct val="0"/>
              </a:spcBef>
            </a:pPr>
            <a:endParaRPr lang="en-US" dirty="0" smtClean="0"/>
          </a:p>
          <a:p>
            <a:pPr eaLnBrk="1" hangingPunct="1">
              <a:spcBef>
                <a:spcPct val="0"/>
              </a:spcBef>
            </a:pPr>
            <a:endParaRPr lang="en-US" dirty="0" smtClean="0"/>
          </a:p>
          <a:p>
            <a:pPr eaLnBrk="1" hangingPunct="1">
              <a:spcBef>
                <a:spcPct val="0"/>
              </a:spcBef>
            </a:pPr>
            <a:endParaRPr lang="en-US" dirty="0" smtClean="0"/>
          </a:p>
          <a:p>
            <a:pPr eaLnBrk="1" hangingPunct="1">
              <a:spcBef>
                <a:spcPct val="0"/>
              </a:spcBef>
            </a:pPr>
            <a:r>
              <a:rPr lang="en-US" dirty="0" smtClean="0"/>
              <a:t>MEDIUM PRESSURE OPERATES BETWEEN 1 PSIG TO 60 PSIG INCLUSIVELY</a:t>
            </a:r>
          </a:p>
          <a:p>
            <a:pPr eaLnBrk="1" hangingPunct="1">
              <a:spcBef>
                <a:spcPct val="0"/>
              </a:spcBef>
            </a:pPr>
            <a:endParaRPr lang="en-US" dirty="0" smtClean="0"/>
          </a:p>
          <a:p>
            <a:pPr eaLnBrk="1" hangingPunct="1">
              <a:spcBef>
                <a:spcPct val="0"/>
              </a:spcBef>
            </a:pPr>
            <a:r>
              <a:rPr lang="en-US" dirty="0" smtClean="0"/>
              <a:t>HIGH EFFICIENCY </a:t>
            </a:r>
          </a:p>
          <a:p>
            <a:pPr eaLnBrk="1" hangingPunct="1">
              <a:spcBef>
                <a:spcPct val="0"/>
              </a:spcBef>
            </a:pPr>
            <a:endParaRPr lang="en-US" dirty="0" smtClean="0"/>
          </a:p>
          <a:p>
            <a:pPr eaLnBrk="1" hangingPunct="1">
              <a:spcBef>
                <a:spcPct val="0"/>
              </a:spcBef>
            </a:pPr>
            <a:r>
              <a:rPr lang="en-US" dirty="0" smtClean="0"/>
              <a:t>DURING MAIN REPLACEMENT, THE FOLLOWING SERVICE TYPES ARE REPLACED:</a:t>
            </a:r>
          </a:p>
          <a:p>
            <a:pPr eaLnBrk="1" hangingPunct="1">
              <a:spcBef>
                <a:spcPct val="0"/>
              </a:spcBef>
            </a:pPr>
            <a:r>
              <a:rPr lang="en-US" dirty="0" smtClean="0"/>
              <a:t>BARE STEEL</a:t>
            </a:r>
          </a:p>
          <a:p>
            <a:pPr eaLnBrk="1" hangingPunct="1">
              <a:spcBef>
                <a:spcPct val="0"/>
              </a:spcBef>
            </a:pPr>
            <a:r>
              <a:rPr lang="en-US" dirty="0" smtClean="0"/>
              <a:t>WRAPPED STEEL</a:t>
            </a:r>
          </a:p>
          <a:p>
            <a:pPr eaLnBrk="1" hangingPunct="1">
              <a:spcBef>
                <a:spcPct val="0"/>
              </a:spcBef>
            </a:pPr>
            <a:r>
              <a:rPr lang="en-US" dirty="0" smtClean="0"/>
              <a:t>COPPER</a:t>
            </a:r>
          </a:p>
          <a:p>
            <a:pPr eaLnBrk="1" hangingPunct="1">
              <a:spcBef>
                <a:spcPct val="0"/>
              </a:spcBef>
            </a:pPr>
            <a:r>
              <a:rPr lang="en-US" dirty="0" smtClean="0"/>
              <a:t>BLACK PLASTIC</a:t>
            </a:r>
          </a:p>
          <a:p>
            <a:pPr eaLnBrk="1" hangingPunct="1">
              <a:spcBef>
                <a:spcPct val="0"/>
              </a:spcBef>
            </a:pPr>
            <a:r>
              <a:rPr lang="en-US" dirty="0" smtClean="0"/>
              <a:t>PRE-1975 PLASTIC </a:t>
            </a:r>
          </a:p>
          <a:p>
            <a:pPr eaLnBrk="1" hangingPunct="1">
              <a:spcBef>
                <a:spcPct val="0"/>
              </a:spcBef>
            </a:pPr>
            <a:endParaRPr lang="en-US" dirty="0" smtClean="0"/>
          </a:p>
          <a:p>
            <a:pPr eaLnBrk="1" hangingPunct="1">
              <a:spcBef>
                <a:spcPct val="0"/>
              </a:spcBef>
            </a:pPr>
            <a:r>
              <a:rPr lang="en-US" dirty="0" smtClean="0"/>
              <a:t>POST-1975 PLASTIC IS TRANSFERRED (AKA CHANGED OVER) TO NEW MAIN</a:t>
            </a:r>
          </a:p>
        </p:txBody>
      </p:sp>
      <p:sp>
        <p:nvSpPr>
          <p:cNvPr id="1741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B9238CD-17F4-4EAF-8FA4-D6EC13DF53D7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184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14B1178-174A-4773-9C6D-89D705ABA726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184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14B1178-174A-4773-9C6D-89D705ABA726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184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14B1178-174A-4773-9C6D-89D705ABA726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184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14B1178-174A-4773-9C6D-89D705ABA726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518CFE9-D851-499C-8A38-870CC6E6FB85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2048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5ECB5F4-BF89-4F75-AACB-60E299951799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Relationship Id="rId3" Type="http://schemas.openxmlformats.org/officeDocument/2006/relationships/image" Target="../media/image8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Relationship Id="rId3" Type="http://schemas.openxmlformats.org/officeDocument/2006/relationships/image" Target="../media/image8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Relationship Id="rId3" Type="http://schemas.openxmlformats.org/officeDocument/2006/relationships/image" Target="../media/image8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Relationship Id="rId3" Type="http://schemas.openxmlformats.org/officeDocument/2006/relationships/image" Target="../media/image8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Relationship Id="rId3" Type="http://schemas.openxmlformats.org/officeDocument/2006/relationships/image" Target="../media/image8.png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xmlns:p="http://schemas.openxmlformats.org/presentationml/2006/main" xmlns:r="http://schemas.openxmlformats.org/officeDocument/2006/relationships" xmlns:a="http://schemas.openxmlformats.org/drawingml/2006/main" val="0"/>
              </a:ext>
            </a:extLst>
          </a:blip>
          <a:stretch>
            <a:fillRect/>
          </a:stretch>
        </p:blipFill>
        <p:spPr>
          <a:xfrm>
            <a:off x="0" y="0"/>
            <a:ext cx="7656576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71674" y="2239286"/>
            <a:ext cx="5223783" cy="1157288"/>
          </a:xfrm>
        </p:spPr>
        <p:txBody>
          <a:bodyPr/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71675" y="3526972"/>
            <a:ext cx="5224464" cy="816428"/>
          </a:xfrm>
        </p:spPr>
        <p:txBody>
          <a:bodyPr/>
          <a:lstStyle>
            <a:lvl1pPr marL="0" indent="0" algn="l">
              <a:buNone/>
              <a:defRPr sz="22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xmlns:p="http://schemas.openxmlformats.org/presentationml/2006/main" xmlns:r="http://schemas.openxmlformats.org/officeDocument/2006/relationships" xmlns:a="http://schemas.openxmlformats.org/drawingml/2006/main" val="0"/>
              </a:ext>
            </a:extLst>
          </a:blip>
          <a:stretch>
            <a:fillRect/>
          </a:stretch>
        </p:blipFill>
        <p:spPr>
          <a:xfrm>
            <a:off x="7313226" y="385436"/>
            <a:ext cx="1621539" cy="842774"/>
          </a:xfrm>
          <a:prstGeom prst="rect">
            <a:avLst/>
          </a:prstGeom>
        </p:spPr>
      </p:pic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>
          <a:xfrm>
            <a:off x="9418859" y="6520048"/>
            <a:ext cx="228600" cy="182880"/>
          </a:xfrm>
          <a:prstGeom prst="rect">
            <a:avLst/>
          </a:prstGeom>
        </p:spPr>
        <p:txBody>
          <a:bodyPr/>
          <a:lstStyle/>
          <a:p>
            <a:fld id="{BC855AAF-C4FB-4BC2-A501-4D45C582D45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>
          <a:xfrm>
            <a:off x="2035730" y="6011075"/>
            <a:ext cx="1828800" cy="18288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F2D934F-FBAB-4CAF-90A4-0E1F688E6492}" type="datetime4">
              <a:rPr lang="en-US" smtClean="0"/>
              <a:pPr/>
              <a:t>March 16, 2014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>
          <a:xfrm>
            <a:off x="2035730" y="5582817"/>
            <a:ext cx="2536270" cy="372275"/>
          </a:xfrm>
        </p:spPr>
        <p:txBody>
          <a:bodyPr anchor="b"/>
          <a:lstStyle>
            <a:lvl1pPr>
              <a:defRPr sz="1600"/>
            </a:lvl1pPr>
          </a:lstStyle>
          <a:p>
            <a:r>
              <a:rPr lang="en-US" dirty="0" smtClean="0"/>
              <a:t>Company Name</a:t>
            </a:r>
            <a:endParaRPr lang="en-US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3"/>
          </p:nvPr>
        </p:nvSpPr>
        <p:spPr>
          <a:xfrm>
            <a:off x="1971675" y="1890260"/>
            <a:ext cx="5224463" cy="303212"/>
          </a:xfrm>
        </p:spPr>
        <p:txBody>
          <a:bodyPr anchor="b"/>
          <a:lstStyle>
            <a:lvl1pPr marL="0" indent="0">
              <a:buNone/>
              <a:defRPr sz="1400" b="1">
                <a:solidFill>
                  <a:schemeClr val="bg1"/>
                </a:solidFill>
              </a:defRPr>
            </a:lvl1pPr>
            <a:lvl2pPr marL="168275" indent="0">
              <a:buNone/>
              <a:defRPr b="1">
                <a:solidFill>
                  <a:schemeClr val="bg1"/>
                </a:solidFill>
              </a:defRPr>
            </a:lvl2pPr>
            <a:lvl3pPr marL="280987" indent="0">
              <a:buNone/>
              <a:defRPr b="1">
                <a:solidFill>
                  <a:schemeClr val="bg1"/>
                </a:solidFill>
              </a:defRPr>
            </a:lvl3pPr>
            <a:lvl4pPr marL="393700" indent="0">
              <a:buNone/>
              <a:defRPr b="1">
                <a:solidFill>
                  <a:schemeClr val="bg1"/>
                </a:solidFill>
              </a:defRPr>
            </a:lvl4pPr>
            <a:lvl5pPr marL="520700" indent="0">
              <a:buNone/>
              <a:defRPr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="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val="5080382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preserve="1" userDrawn="1">
  <p:cSld name="Title Slide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xmlns:p="http://schemas.openxmlformats.org/presentationml/2006/main" xmlns:r="http://schemas.openxmlformats.org/officeDocument/2006/relationships" xmlns:a="http://schemas.openxmlformats.org/drawingml/2006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579814" y="2569029"/>
            <a:ext cx="5264150" cy="652919"/>
          </a:xfrm>
        </p:spPr>
        <p:txBody>
          <a:bodyPr/>
          <a:lstStyle>
            <a:lvl1pPr>
              <a:defRPr sz="4000">
                <a:solidFill>
                  <a:schemeClr val="accent2"/>
                </a:solidFill>
              </a:defRPr>
            </a:lvl1pPr>
          </a:lstStyle>
          <a:p>
            <a:r>
              <a:rPr lang="en-US" dirty="0" smtClean="0"/>
              <a:t>Click to edit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579813" y="3134859"/>
            <a:ext cx="5264151" cy="305027"/>
          </a:xfrm>
        </p:spPr>
        <p:txBody>
          <a:bodyPr/>
          <a:lstStyle>
            <a:lvl1pPr marL="0" indent="0" algn="l">
              <a:buNone/>
              <a:defRPr sz="2200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>
          <a:xfrm>
            <a:off x="9418859" y="6520048"/>
            <a:ext cx="228600" cy="182880"/>
          </a:xfrm>
          <a:prstGeom prst="rect">
            <a:avLst/>
          </a:prstGeom>
        </p:spPr>
        <p:txBody>
          <a:bodyPr/>
          <a:lstStyle/>
          <a:p>
            <a:fld id="{BC855AAF-C4FB-4BC2-A501-4D45C582D45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>
          <a:xfrm>
            <a:off x="5573713" y="5578812"/>
            <a:ext cx="1828800" cy="18288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5FF1CDE-80A1-466A-AC0B-4BB56E2A4A29}" type="datetime4">
              <a:rPr lang="en-US" smtClean="0"/>
              <a:pPr/>
              <a:t>March 16, 2014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>
          <a:xfrm>
            <a:off x="5573713" y="5131893"/>
            <a:ext cx="2536270" cy="372275"/>
          </a:xfrm>
        </p:spPr>
        <p:txBody>
          <a:bodyPr anchor="b"/>
          <a:lstStyle>
            <a:lvl1pPr>
              <a:defRPr sz="1600"/>
            </a:lvl1pPr>
          </a:lstStyle>
          <a:p>
            <a:r>
              <a:rPr lang="en-US" dirty="0" smtClean="0"/>
              <a:t>Company Name</a:t>
            </a:r>
            <a:endParaRPr lang="en-US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3"/>
          </p:nvPr>
        </p:nvSpPr>
        <p:spPr>
          <a:xfrm>
            <a:off x="3579814" y="3479574"/>
            <a:ext cx="5224463" cy="303212"/>
          </a:xfrm>
        </p:spPr>
        <p:txBody>
          <a:bodyPr anchor="t"/>
          <a:lstStyle>
            <a:lvl1pPr marL="0" indent="0">
              <a:buNone/>
              <a:defRPr b="1">
                <a:solidFill>
                  <a:schemeClr val="tx2"/>
                </a:solidFill>
              </a:defRPr>
            </a:lvl1pPr>
            <a:lvl2pPr marL="168275" indent="0">
              <a:buNone/>
              <a:defRPr b="1">
                <a:solidFill>
                  <a:schemeClr val="bg1"/>
                </a:solidFill>
              </a:defRPr>
            </a:lvl2pPr>
            <a:lvl3pPr marL="280987" indent="0">
              <a:buNone/>
              <a:defRPr b="1">
                <a:solidFill>
                  <a:schemeClr val="bg1"/>
                </a:solidFill>
              </a:defRPr>
            </a:lvl3pPr>
            <a:lvl4pPr marL="393700" indent="0">
              <a:buNone/>
              <a:defRPr b="1">
                <a:solidFill>
                  <a:schemeClr val="bg1"/>
                </a:solidFill>
              </a:defRPr>
            </a:lvl4pPr>
            <a:lvl5pPr marL="520700" indent="0">
              <a:buNone/>
              <a:defRPr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xmlns:p="http://schemas.openxmlformats.org/presentationml/2006/main" xmlns:r="http://schemas.openxmlformats.org/officeDocument/2006/relationships" xmlns:a="http://schemas.openxmlformats.org/drawingml/2006/main" val="0"/>
              </a:ext>
            </a:extLst>
          </a:blip>
          <a:stretch>
            <a:fillRect/>
          </a:stretch>
        </p:blipFill>
        <p:spPr>
          <a:xfrm>
            <a:off x="3142367" y="1622406"/>
            <a:ext cx="1552959" cy="80467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val="39158401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xmlns:p="http://schemas.openxmlformats.org/presentationml/2006/main" xmlns:r="http://schemas.openxmlformats.org/officeDocument/2006/relationships" xmlns:a="http://schemas.openxmlformats.org/drawingml/2006/main" val="0"/>
              </a:ext>
            </a:extLst>
          </a:blip>
          <a:stretch>
            <a:fillRect/>
          </a:stretch>
        </p:blipFill>
        <p:spPr>
          <a:xfrm>
            <a:off x="0" y="6172199"/>
            <a:ext cx="6915926" cy="685801"/>
          </a:xfrm>
          <a:prstGeom prst="rect">
            <a:avLst/>
          </a:prstGeom>
        </p:spPr>
      </p:pic>
      <p:cxnSp>
        <p:nvCxnSpPr>
          <p:cNvPr id="11" name="Straight Connector 10"/>
          <p:cNvCxnSpPr/>
          <p:nvPr userDrawn="1"/>
        </p:nvCxnSpPr>
        <p:spPr>
          <a:xfrm>
            <a:off x="0" y="6165083"/>
            <a:ext cx="9144000" cy="0"/>
          </a:xfrm>
          <a:prstGeom prst="line">
            <a:avLst/>
          </a:prstGeom>
          <a:ln w="19050" cmpd="dbl">
            <a:solidFill>
              <a:schemeClr val="bg2">
                <a:lumMod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 smtClean="0"/>
              <a:t>Click to edit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815975" y="1614488"/>
            <a:ext cx="7870825" cy="468312"/>
          </a:xfrm>
        </p:spPr>
        <p:txBody>
          <a:bodyPr/>
          <a:lstStyle>
            <a:lvl1pPr marL="0" indent="0">
              <a:buNone/>
              <a:defRPr sz="2000">
                <a:solidFill>
                  <a:schemeClr val="accent2"/>
                </a:solidFill>
              </a:defRPr>
            </a:lvl1pPr>
            <a:lvl2pPr marL="168275" indent="0">
              <a:buNone/>
              <a:defRPr sz="2000"/>
            </a:lvl2pPr>
            <a:lvl3pPr marL="280987" indent="0">
              <a:buNone/>
              <a:defRPr sz="2000"/>
            </a:lvl3pPr>
            <a:lvl4pPr marL="393700" indent="0">
              <a:buNone/>
              <a:defRPr sz="2000"/>
            </a:lvl4pPr>
            <a:lvl5pPr marL="520700" indent="0">
              <a:buNone/>
              <a:defRPr sz="2000"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F27171FF-A105-46FD-A5F0-C2A1AAAB8580}" type="datetime4">
              <a:rPr lang="en-US" smtClean="0"/>
              <a:pPr/>
              <a:t>March 16, 2014</a:t>
            </a:fld>
            <a:endParaRPr lang="en-US" dirty="0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smtClean="0"/>
              <a:t>Company Name</a:t>
            </a:r>
            <a:endParaRPr lang="en-US" dirty="0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BC855AAF-C4FB-4BC2-A501-4D45C582D45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val="20784537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xmlns:p="http://schemas.openxmlformats.org/presentationml/2006/main" xmlns:r="http://schemas.openxmlformats.org/officeDocument/2006/relationships" xmlns:a="http://schemas.openxmlformats.org/drawingml/2006/main" val="0"/>
              </a:ext>
            </a:extLst>
          </a:blip>
          <a:stretch>
            <a:fillRect/>
          </a:stretch>
        </p:blipFill>
        <p:spPr>
          <a:xfrm>
            <a:off x="0" y="5509261"/>
            <a:ext cx="9144000" cy="134874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 smtClean="0"/>
              <a:t>Click to edit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815975" y="1614488"/>
            <a:ext cx="7870825" cy="468312"/>
          </a:xfrm>
        </p:spPr>
        <p:txBody>
          <a:bodyPr/>
          <a:lstStyle>
            <a:lvl1pPr marL="0" indent="0">
              <a:buNone/>
              <a:defRPr sz="2000">
                <a:solidFill>
                  <a:schemeClr val="accent2"/>
                </a:solidFill>
              </a:defRPr>
            </a:lvl1pPr>
            <a:lvl2pPr marL="168275" indent="0">
              <a:buNone/>
              <a:defRPr sz="2000"/>
            </a:lvl2pPr>
            <a:lvl3pPr marL="280987" indent="0">
              <a:buNone/>
              <a:defRPr sz="2000"/>
            </a:lvl3pPr>
            <a:lvl4pPr marL="393700" indent="0">
              <a:buNone/>
              <a:defRPr sz="2000"/>
            </a:lvl4pPr>
            <a:lvl5pPr marL="520700" indent="0">
              <a:buNone/>
              <a:defRPr sz="2000"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xmlns:p="http://schemas.openxmlformats.org/presentationml/2006/main" xmlns:r="http://schemas.openxmlformats.org/officeDocument/2006/relationships" xmlns:a="http://schemas.openxmlformats.org/drawingml/2006/main" val="0"/>
              </a:ext>
            </a:extLst>
          </a:blip>
          <a:stretch>
            <a:fillRect/>
          </a:stretch>
        </p:blipFill>
        <p:spPr>
          <a:xfrm>
            <a:off x="511680" y="5812811"/>
            <a:ext cx="1459995" cy="754382"/>
          </a:xfrm>
          <a:prstGeom prst="rect">
            <a:avLst/>
          </a:prstGeom>
        </p:spPr>
      </p:pic>
      <p:sp>
        <p:nvSpPr>
          <p:cNvPr id="14" name="Date Placeholder 3"/>
          <p:cNvSpPr>
            <a:spLocks noGrp="1"/>
          </p:cNvSpPr>
          <p:nvPr>
            <p:ph type="dt" sz="half" idx="10"/>
          </p:nvPr>
        </p:nvSpPr>
        <p:spPr>
          <a:xfrm>
            <a:off x="7069234" y="6123080"/>
            <a:ext cx="1780399" cy="182880"/>
          </a:xfrm>
        </p:spPr>
        <p:txBody>
          <a:bodyPr/>
          <a:lstStyle>
            <a:lvl1pPr algn="r">
              <a:defRPr/>
            </a:lvl1pPr>
          </a:lstStyle>
          <a:p>
            <a:fld id="{5E2E2A6F-A3EF-4C35-AF09-A02B49DE7484}" type="datetime4">
              <a:rPr lang="en-US" smtClean="0"/>
              <a:pPr/>
              <a:t>March 16, 2014</a:t>
            </a:fld>
            <a:endParaRPr lang="en-US" dirty="0"/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069234" y="5882949"/>
            <a:ext cx="1770874" cy="171059"/>
          </a:xfrm>
        </p:spPr>
        <p:txBody>
          <a:bodyPr/>
          <a:lstStyle>
            <a:lvl1pPr algn="r">
              <a:defRPr/>
            </a:lvl1pPr>
          </a:lstStyle>
          <a:p>
            <a:r>
              <a:rPr lang="en-US" dirty="0" smtClean="0"/>
              <a:t>Company Name</a:t>
            </a:r>
            <a:endParaRPr lang="en-US" dirty="0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815936" y="6617604"/>
            <a:ext cx="228600" cy="182880"/>
          </a:xfrm>
          <a:prstGeom prst="rect">
            <a:avLst/>
          </a:prstGeom>
        </p:spPr>
        <p:txBody>
          <a:bodyPr/>
          <a:lstStyle/>
          <a:p>
            <a:fld id="{BC855AAF-C4FB-4BC2-A501-4D45C582D45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val="1302858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xmlns:p="http://schemas.openxmlformats.org/presentationml/2006/main" xmlns:r="http://schemas.openxmlformats.org/officeDocument/2006/relationships" xmlns:a="http://schemas.openxmlformats.org/drawingml/2006/main" val="0"/>
              </a:ext>
            </a:extLst>
          </a:blip>
          <a:stretch>
            <a:fillRect/>
          </a:stretch>
        </p:blipFill>
        <p:spPr>
          <a:xfrm>
            <a:off x="0" y="0"/>
            <a:ext cx="7656576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71674" y="2239286"/>
            <a:ext cx="5223783" cy="1157288"/>
          </a:xfrm>
        </p:spPr>
        <p:txBody>
          <a:bodyPr/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71675" y="3526972"/>
            <a:ext cx="5224464" cy="816428"/>
          </a:xfrm>
        </p:spPr>
        <p:txBody>
          <a:bodyPr/>
          <a:lstStyle>
            <a:lvl1pPr marL="0" indent="0" algn="l">
              <a:buNone/>
              <a:defRPr sz="22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xmlns:p="http://schemas.openxmlformats.org/presentationml/2006/main" xmlns:r="http://schemas.openxmlformats.org/officeDocument/2006/relationships" xmlns:a="http://schemas.openxmlformats.org/drawingml/2006/main" val="0"/>
              </a:ext>
            </a:extLst>
          </a:blip>
          <a:stretch>
            <a:fillRect/>
          </a:stretch>
        </p:blipFill>
        <p:spPr>
          <a:xfrm>
            <a:off x="7313226" y="385436"/>
            <a:ext cx="1621539" cy="842774"/>
          </a:xfrm>
          <a:prstGeom prst="rect">
            <a:avLst/>
          </a:prstGeom>
        </p:spPr>
      </p:pic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>
          <a:xfrm>
            <a:off x="2035730" y="6011075"/>
            <a:ext cx="1828800" cy="18288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4A2E643-403F-4B23-9C83-16C91155C744}" type="datetime4">
              <a:rPr lang="en-US" smtClean="0"/>
              <a:pPr/>
              <a:t>March 16, 2014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>
          <a:xfrm>
            <a:off x="2035730" y="5598459"/>
            <a:ext cx="2536270" cy="372275"/>
          </a:xfrm>
        </p:spPr>
        <p:txBody>
          <a:bodyPr anchor="b"/>
          <a:lstStyle>
            <a:lvl1pPr>
              <a:defRPr sz="1600"/>
            </a:lvl1pPr>
          </a:lstStyle>
          <a:p>
            <a:r>
              <a:rPr lang="en-US" dirty="0" smtClean="0"/>
              <a:t>Company Name</a:t>
            </a:r>
            <a:endParaRPr lang="en-US" dirty="0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815936" y="6617604"/>
            <a:ext cx="228600" cy="182880"/>
          </a:xfrm>
        </p:spPr>
        <p:txBody>
          <a:bodyPr/>
          <a:lstStyle/>
          <a:p>
            <a:fld id="{BC855AAF-C4FB-4BC2-A501-4D45C582D45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val="38513415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preserve="1" userDrawn="1">
  <p:cSld name="Section Header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xmlns:p="http://schemas.openxmlformats.org/presentationml/2006/main" xmlns:r="http://schemas.openxmlformats.org/officeDocument/2006/relationships" xmlns:a="http://schemas.openxmlformats.org/drawingml/2006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579814" y="2569029"/>
            <a:ext cx="5264150" cy="652919"/>
          </a:xfrm>
        </p:spPr>
        <p:txBody>
          <a:bodyPr/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to edit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579813" y="3134859"/>
            <a:ext cx="5264151" cy="305027"/>
          </a:xfrm>
        </p:spPr>
        <p:txBody>
          <a:bodyPr/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>
          <a:xfrm>
            <a:off x="5573713" y="5578812"/>
            <a:ext cx="1828800" cy="18288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C9176B-67D2-4094-BBA4-FA6BACB90BBE}" type="datetime4">
              <a:rPr lang="en-US" smtClean="0"/>
              <a:pPr/>
              <a:t>March 16, 2014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>
          <a:xfrm>
            <a:off x="5573713" y="5147535"/>
            <a:ext cx="2536270" cy="372275"/>
          </a:xfrm>
        </p:spPr>
        <p:txBody>
          <a:bodyPr anchor="b"/>
          <a:lstStyle>
            <a:lvl1pPr>
              <a:defRPr sz="1600"/>
            </a:lvl1pPr>
          </a:lstStyle>
          <a:p>
            <a:r>
              <a:rPr lang="en-US" dirty="0" smtClean="0"/>
              <a:t>Company Name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xmlns:p="http://schemas.openxmlformats.org/presentationml/2006/main" xmlns:r="http://schemas.openxmlformats.org/officeDocument/2006/relationships" xmlns:a="http://schemas.openxmlformats.org/drawingml/2006/main" val="0"/>
              </a:ext>
            </a:extLst>
          </a:blip>
          <a:stretch>
            <a:fillRect/>
          </a:stretch>
        </p:blipFill>
        <p:spPr>
          <a:xfrm>
            <a:off x="3142367" y="1622406"/>
            <a:ext cx="1552959" cy="804674"/>
          </a:xfrm>
          <a:prstGeom prst="rect">
            <a:avLst/>
          </a:prstGeom>
        </p:spPr>
      </p:pic>
      <p:sp>
        <p:nvSpPr>
          <p:cNvPr id="1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815936" y="6617604"/>
            <a:ext cx="228600" cy="182880"/>
          </a:xfrm>
        </p:spPr>
        <p:txBody>
          <a:bodyPr/>
          <a:lstStyle/>
          <a:p>
            <a:fld id="{BC855AAF-C4FB-4BC2-A501-4D45C582D45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val="21184062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xmlns:p="http://schemas.openxmlformats.org/presentationml/2006/main" xmlns:r="http://schemas.openxmlformats.org/officeDocument/2006/relationships" xmlns:a="http://schemas.openxmlformats.org/drawingml/2006/main" val="0"/>
              </a:ext>
            </a:extLst>
          </a:blip>
          <a:stretch>
            <a:fillRect/>
          </a:stretch>
        </p:blipFill>
        <p:spPr>
          <a:xfrm>
            <a:off x="0" y="6172199"/>
            <a:ext cx="6915926" cy="685801"/>
          </a:xfrm>
          <a:prstGeom prst="rect">
            <a:avLst/>
          </a:prstGeom>
        </p:spPr>
      </p:pic>
      <p:cxnSp>
        <p:nvCxnSpPr>
          <p:cNvPr id="9" name="Straight Connector 8"/>
          <p:cNvCxnSpPr/>
          <p:nvPr userDrawn="1"/>
        </p:nvCxnSpPr>
        <p:spPr>
          <a:xfrm>
            <a:off x="0" y="6165083"/>
            <a:ext cx="9144000" cy="0"/>
          </a:xfrm>
          <a:prstGeom prst="line">
            <a:avLst/>
          </a:prstGeom>
          <a:ln w="19050" cmpd="dbl">
            <a:solidFill>
              <a:schemeClr val="bg2">
                <a:lumMod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 smtClean="0"/>
              <a:t>Click to edit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5974" y="2082800"/>
            <a:ext cx="3679825" cy="3632201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082801"/>
            <a:ext cx="4038600" cy="3632200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815975" y="1614488"/>
            <a:ext cx="7870825" cy="468312"/>
          </a:xfrm>
        </p:spPr>
        <p:txBody>
          <a:bodyPr/>
          <a:lstStyle>
            <a:lvl1pPr marL="0" indent="0">
              <a:buNone/>
              <a:defRPr sz="2000">
                <a:solidFill>
                  <a:schemeClr val="accent2"/>
                </a:solidFill>
              </a:defRPr>
            </a:lvl1pPr>
            <a:lvl2pPr marL="168275" indent="0">
              <a:buNone/>
              <a:defRPr sz="2000"/>
            </a:lvl2pPr>
            <a:lvl3pPr marL="280987" indent="0">
              <a:buNone/>
              <a:defRPr sz="2000"/>
            </a:lvl3pPr>
            <a:lvl4pPr marL="393700" indent="0">
              <a:buNone/>
              <a:defRPr sz="2000"/>
            </a:lvl4pPr>
            <a:lvl5pPr marL="520700" indent="0">
              <a:buNone/>
              <a:defRPr sz="2000"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F27171FF-A105-46FD-A5F0-C2A1AAAB8580}" type="datetime4">
              <a:rPr lang="en-US" smtClean="0"/>
              <a:pPr/>
              <a:t>March 16, 2014</a:t>
            </a:fld>
            <a:endParaRPr lang="en-US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smtClean="0"/>
              <a:t>Company Name</a:t>
            </a:r>
            <a:endParaRPr lang="en-US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BC855AAF-C4FB-4BC2-A501-4D45C582D45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val="18928464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preserve="1" userDrawn="1">
  <p:cSld name="Two Content-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 smtClean="0"/>
              <a:t>Click to edit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5974" y="2082800"/>
            <a:ext cx="3679825" cy="3632201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082801"/>
            <a:ext cx="4038600" cy="3632200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815975" y="1614488"/>
            <a:ext cx="7870825" cy="468312"/>
          </a:xfrm>
        </p:spPr>
        <p:txBody>
          <a:bodyPr/>
          <a:lstStyle>
            <a:lvl1pPr marL="0" indent="0">
              <a:buNone/>
              <a:defRPr sz="2000">
                <a:solidFill>
                  <a:schemeClr val="accent2"/>
                </a:solidFill>
              </a:defRPr>
            </a:lvl1pPr>
            <a:lvl2pPr marL="168275" indent="0">
              <a:buNone/>
              <a:defRPr sz="2000"/>
            </a:lvl2pPr>
            <a:lvl3pPr marL="280987" indent="0">
              <a:buNone/>
              <a:defRPr sz="2000"/>
            </a:lvl3pPr>
            <a:lvl4pPr marL="393700" indent="0">
              <a:buNone/>
              <a:defRPr sz="2000"/>
            </a:lvl4pPr>
            <a:lvl5pPr marL="520700" indent="0">
              <a:buNone/>
              <a:defRPr sz="2000"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xmlns:p="http://schemas.openxmlformats.org/presentationml/2006/main" xmlns:r="http://schemas.openxmlformats.org/officeDocument/2006/relationships" xmlns:a="http://schemas.openxmlformats.org/drawingml/2006/main" val="0"/>
              </a:ext>
            </a:extLst>
          </a:blip>
          <a:stretch>
            <a:fillRect/>
          </a:stretch>
        </p:blipFill>
        <p:spPr>
          <a:xfrm>
            <a:off x="0" y="5509261"/>
            <a:ext cx="9144000" cy="1348740"/>
          </a:xfrm>
          <a:prstGeom prst="rect">
            <a:avLst/>
          </a:prstGeom>
        </p:spPr>
      </p:pic>
      <p:sp>
        <p:nvSpPr>
          <p:cNvPr id="13" name="Date Placeholder 3"/>
          <p:cNvSpPr>
            <a:spLocks noGrp="1"/>
          </p:cNvSpPr>
          <p:nvPr>
            <p:ph type="dt" sz="half" idx="10"/>
          </p:nvPr>
        </p:nvSpPr>
        <p:spPr>
          <a:xfrm>
            <a:off x="7069234" y="6123080"/>
            <a:ext cx="1780399" cy="182880"/>
          </a:xfrm>
        </p:spPr>
        <p:txBody>
          <a:bodyPr/>
          <a:lstStyle>
            <a:lvl1pPr algn="r">
              <a:defRPr/>
            </a:lvl1pPr>
          </a:lstStyle>
          <a:p>
            <a:fld id="{5E2E2A6F-A3EF-4C35-AF09-A02B49DE7484}" type="datetime4">
              <a:rPr lang="en-US" smtClean="0"/>
              <a:pPr/>
              <a:t>March 16, 2014</a:t>
            </a:fld>
            <a:endParaRPr lang="en-US" dirty="0"/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069234" y="5882949"/>
            <a:ext cx="1770874" cy="171059"/>
          </a:xfrm>
        </p:spPr>
        <p:txBody>
          <a:bodyPr/>
          <a:lstStyle>
            <a:lvl1pPr algn="r">
              <a:defRPr/>
            </a:lvl1pPr>
          </a:lstStyle>
          <a:p>
            <a:r>
              <a:rPr lang="en-US" dirty="0" smtClean="0"/>
              <a:t>Company Name</a:t>
            </a:r>
            <a:endParaRPr lang="en-US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815936" y="6617604"/>
            <a:ext cx="228600" cy="182880"/>
          </a:xfrm>
          <a:prstGeom prst="rect">
            <a:avLst/>
          </a:prstGeom>
        </p:spPr>
        <p:txBody>
          <a:bodyPr/>
          <a:lstStyle/>
          <a:p>
            <a:fld id="{BC855AAF-C4FB-4BC2-A501-4D45C582D456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xmlns:p="http://schemas.openxmlformats.org/presentationml/2006/main" xmlns:r="http://schemas.openxmlformats.org/officeDocument/2006/relationships" xmlns:a="http://schemas.openxmlformats.org/drawingml/2006/main" val="0"/>
              </a:ext>
            </a:extLst>
          </a:blip>
          <a:stretch>
            <a:fillRect/>
          </a:stretch>
        </p:blipFill>
        <p:spPr>
          <a:xfrm>
            <a:off x="511680" y="5812811"/>
            <a:ext cx="1459995" cy="75438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val="17062793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edit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5975" y="1503363"/>
            <a:ext cx="3566160" cy="639762"/>
          </a:xfrm>
        </p:spPr>
        <p:txBody>
          <a:bodyPr anchor="b"/>
          <a:lstStyle>
            <a:lvl1pPr marL="0" indent="0">
              <a:buNone/>
              <a:defRPr sz="1200" b="1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5974" y="2174875"/>
            <a:ext cx="3566160" cy="3367088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3566160" cy="639762"/>
          </a:xfrm>
        </p:spPr>
        <p:txBody>
          <a:bodyPr anchor="b"/>
          <a:lstStyle>
            <a:lvl1pPr marL="0" indent="0">
              <a:buNone/>
              <a:defRPr sz="1200" b="1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3566160" cy="3367088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xmlns:p="http://schemas.openxmlformats.org/presentationml/2006/main" xmlns:r="http://schemas.openxmlformats.org/officeDocument/2006/relationships" xmlns:a="http://schemas.openxmlformats.org/drawingml/2006/main" val="0"/>
              </a:ext>
            </a:extLst>
          </a:blip>
          <a:stretch>
            <a:fillRect/>
          </a:stretch>
        </p:blipFill>
        <p:spPr>
          <a:xfrm>
            <a:off x="0" y="6172199"/>
            <a:ext cx="6915926" cy="685801"/>
          </a:xfrm>
          <a:prstGeom prst="rect">
            <a:avLst/>
          </a:prstGeom>
        </p:spPr>
      </p:pic>
      <p:cxnSp>
        <p:nvCxnSpPr>
          <p:cNvPr id="11" name="Straight Connector 10"/>
          <p:cNvCxnSpPr/>
          <p:nvPr userDrawn="1"/>
        </p:nvCxnSpPr>
        <p:spPr>
          <a:xfrm>
            <a:off x="0" y="6165083"/>
            <a:ext cx="9144000" cy="0"/>
          </a:xfrm>
          <a:prstGeom prst="line">
            <a:avLst/>
          </a:prstGeom>
          <a:ln w="19050" cmpd="dbl">
            <a:solidFill>
              <a:schemeClr val="bg2">
                <a:lumMod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171FF-A105-46FD-A5F0-C2A1AAAB8580}" type="datetime4">
              <a:rPr lang="en-US" smtClean="0"/>
              <a:pPr/>
              <a:t>March 16, 2014</a:t>
            </a:fld>
            <a:endParaRPr lang="en-US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Company Name</a:t>
            </a:r>
            <a:endParaRPr lang="en-US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55AAF-C4FB-4BC2-A501-4D45C582D45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val="34337962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twoTxTwoObj" preserve="1">
  <p:cSld name="Comparison-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edit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7838" y="1535113"/>
            <a:ext cx="3566160" cy="639762"/>
          </a:xfrm>
        </p:spPr>
        <p:txBody>
          <a:bodyPr anchor="b"/>
          <a:lstStyle>
            <a:lvl1pPr marL="0" indent="0">
              <a:buNone/>
              <a:defRPr sz="1200" b="1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5974" y="2174875"/>
            <a:ext cx="3566160" cy="3334386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3566160" cy="639762"/>
          </a:xfrm>
        </p:spPr>
        <p:txBody>
          <a:bodyPr anchor="b"/>
          <a:lstStyle>
            <a:lvl1pPr marL="0" indent="0">
              <a:buNone/>
              <a:defRPr sz="1200" b="1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3566160" cy="3367088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xmlns:p="http://schemas.openxmlformats.org/presentationml/2006/main" xmlns:r="http://schemas.openxmlformats.org/officeDocument/2006/relationships" xmlns:a="http://schemas.openxmlformats.org/drawingml/2006/main" val="0"/>
              </a:ext>
            </a:extLst>
          </a:blip>
          <a:stretch>
            <a:fillRect/>
          </a:stretch>
        </p:blipFill>
        <p:spPr>
          <a:xfrm>
            <a:off x="0" y="5509261"/>
            <a:ext cx="9144000" cy="1348740"/>
          </a:xfrm>
          <a:prstGeom prst="rect">
            <a:avLst/>
          </a:prstGeom>
        </p:spPr>
      </p:pic>
      <p:sp>
        <p:nvSpPr>
          <p:cNvPr id="13" name="Date Placeholder 3"/>
          <p:cNvSpPr>
            <a:spLocks noGrp="1"/>
          </p:cNvSpPr>
          <p:nvPr>
            <p:ph type="dt" sz="half" idx="10"/>
          </p:nvPr>
        </p:nvSpPr>
        <p:spPr>
          <a:xfrm>
            <a:off x="7069234" y="6123080"/>
            <a:ext cx="1780399" cy="182880"/>
          </a:xfrm>
        </p:spPr>
        <p:txBody>
          <a:bodyPr/>
          <a:lstStyle>
            <a:lvl1pPr algn="r">
              <a:defRPr/>
            </a:lvl1pPr>
          </a:lstStyle>
          <a:p>
            <a:fld id="{C16CE779-C615-4810-B685-0517B7A0C2B0}" type="datetime4">
              <a:rPr lang="en-US" smtClean="0"/>
              <a:pPr/>
              <a:t>March 16, 2014</a:t>
            </a:fld>
            <a:endParaRPr lang="en-US" dirty="0"/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069234" y="5882949"/>
            <a:ext cx="1770874" cy="171059"/>
          </a:xfrm>
        </p:spPr>
        <p:txBody>
          <a:bodyPr/>
          <a:lstStyle>
            <a:lvl1pPr algn="r">
              <a:defRPr/>
            </a:lvl1pPr>
          </a:lstStyle>
          <a:p>
            <a:r>
              <a:rPr lang="en-US" smtClean="0"/>
              <a:t>Company Name</a:t>
            </a:r>
            <a:endParaRPr lang="en-US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815936" y="6617604"/>
            <a:ext cx="228600" cy="182880"/>
          </a:xfrm>
          <a:prstGeom prst="rect">
            <a:avLst/>
          </a:prstGeom>
        </p:spPr>
        <p:txBody>
          <a:bodyPr/>
          <a:lstStyle/>
          <a:p>
            <a:fld id="{BC855AAF-C4FB-4BC2-A501-4D45C582D456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xmlns:p="http://schemas.openxmlformats.org/presentationml/2006/main" xmlns:r="http://schemas.openxmlformats.org/officeDocument/2006/relationships" xmlns:a="http://schemas.openxmlformats.org/drawingml/2006/main" val="0"/>
              </a:ext>
            </a:extLst>
          </a:blip>
          <a:stretch>
            <a:fillRect/>
          </a:stretch>
        </p:blipFill>
        <p:spPr>
          <a:xfrm>
            <a:off x="511680" y="5812811"/>
            <a:ext cx="1459995" cy="75438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val="15563908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 smtClean="0"/>
              <a:t>Click to edit title style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xmlns:p="http://schemas.openxmlformats.org/presentationml/2006/main" xmlns:r="http://schemas.openxmlformats.org/officeDocument/2006/relationships" xmlns:a="http://schemas.openxmlformats.org/drawingml/2006/main" val="0"/>
              </a:ext>
            </a:extLst>
          </a:blip>
          <a:stretch>
            <a:fillRect/>
          </a:stretch>
        </p:blipFill>
        <p:spPr>
          <a:xfrm>
            <a:off x="0" y="6172199"/>
            <a:ext cx="6915926" cy="685801"/>
          </a:xfrm>
          <a:prstGeom prst="rect">
            <a:avLst/>
          </a:prstGeom>
        </p:spPr>
      </p:pic>
      <p:cxnSp>
        <p:nvCxnSpPr>
          <p:cNvPr id="7" name="Straight Connector 6"/>
          <p:cNvCxnSpPr/>
          <p:nvPr userDrawn="1"/>
        </p:nvCxnSpPr>
        <p:spPr>
          <a:xfrm>
            <a:off x="0" y="6165083"/>
            <a:ext cx="9144000" cy="0"/>
          </a:xfrm>
          <a:prstGeom prst="line">
            <a:avLst/>
          </a:prstGeom>
          <a:ln w="19050" cmpd="dbl">
            <a:solidFill>
              <a:schemeClr val="bg2">
                <a:lumMod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171FF-A105-46FD-A5F0-C2A1AAAB8580}" type="datetime4">
              <a:rPr lang="en-US" smtClean="0"/>
              <a:pPr/>
              <a:t>March 16, 2014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Company Name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55AAF-C4FB-4BC2-A501-4D45C582D45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val="5387041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titleOnly" preserve="1">
  <p:cSld name="Title Only-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 smtClean="0"/>
              <a:t>Click to edit title style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xmlns:p="http://schemas.openxmlformats.org/presentationml/2006/main" xmlns:r="http://schemas.openxmlformats.org/officeDocument/2006/relationships" xmlns:a="http://schemas.openxmlformats.org/drawingml/2006/main" val="0"/>
              </a:ext>
            </a:extLst>
          </a:blip>
          <a:stretch>
            <a:fillRect/>
          </a:stretch>
        </p:blipFill>
        <p:spPr>
          <a:xfrm>
            <a:off x="0" y="5509261"/>
            <a:ext cx="9144000" cy="1348740"/>
          </a:xfrm>
          <a:prstGeom prst="rect">
            <a:avLst/>
          </a:prstGeom>
        </p:spPr>
      </p:pic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>
          <a:xfrm>
            <a:off x="7069234" y="6123080"/>
            <a:ext cx="1780399" cy="182880"/>
          </a:xfrm>
        </p:spPr>
        <p:txBody>
          <a:bodyPr/>
          <a:lstStyle>
            <a:lvl1pPr algn="r">
              <a:defRPr/>
            </a:lvl1pPr>
          </a:lstStyle>
          <a:p>
            <a:fld id="{B07A1809-870D-4578-B267-27ADF0C3E856}" type="datetime4">
              <a:rPr lang="en-US" smtClean="0"/>
              <a:pPr/>
              <a:t>March 16, 2014</a:t>
            </a:fld>
            <a:endParaRPr lang="en-US" dirty="0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069234" y="5882949"/>
            <a:ext cx="1770874" cy="171059"/>
          </a:xfrm>
        </p:spPr>
        <p:txBody>
          <a:bodyPr/>
          <a:lstStyle>
            <a:lvl1pPr algn="r">
              <a:defRPr/>
            </a:lvl1pPr>
          </a:lstStyle>
          <a:p>
            <a:r>
              <a:rPr lang="en-US" smtClean="0"/>
              <a:t>Company Name</a:t>
            </a:r>
            <a:endParaRPr lang="en-US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815936" y="6617604"/>
            <a:ext cx="228600" cy="182880"/>
          </a:xfrm>
          <a:prstGeom prst="rect">
            <a:avLst/>
          </a:prstGeom>
        </p:spPr>
        <p:txBody>
          <a:bodyPr/>
          <a:lstStyle/>
          <a:p>
            <a:fld id="{BC855AAF-C4FB-4BC2-A501-4D45C582D456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xmlns:p="http://schemas.openxmlformats.org/presentationml/2006/main" xmlns:r="http://schemas.openxmlformats.org/officeDocument/2006/relationships" xmlns:a="http://schemas.openxmlformats.org/drawingml/2006/main" val="0"/>
              </a:ext>
            </a:extLst>
          </a:blip>
          <a:stretch>
            <a:fillRect/>
          </a:stretch>
        </p:blipFill>
        <p:spPr>
          <a:xfrm>
            <a:off x="511680" y="5812811"/>
            <a:ext cx="1459995" cy="75438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val="7630623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xmlns:p="http://schemas.openxmlformats.org/presentationml/2006/main" xmlns:r="http://schemas.openxmlformats.org/officeDocument/2006/relationships" xmlns:a="http://schemas.openxmlformats.org/drawingml/2006/main" val="0"/>
              </a:ext>
            </a:extLst>
          </a:blip>
          <a:stretch>
            <a:fillRect/>
          </a:stretch>
        </p:blipFill>
        <p:spPr>
          <a:xfrm>
            <a:off x="0" y="6172199"/>
            <a:ext cx="6915926" cy="685801"/>
          </a:xfrm>
          <a:prstGeom prst="rect">
            <a:avLst/>
          </a:prstGeom>
        </p:spPr>
      </p:pic>
      <p:cxnSp>
        <p:nvCxnSpPr>
          <p:cNvPr id="6" name="Straight Connector 5"/>
          <p:cNvCxnSpPr/>
          <p:nvPr userDrawn="1"/>
        </p:nvCxnSpPr>
        <p:spPr>
          <a:xfrm>
            <a:off x="0" y="6165083"/>
            <a:ext cx="9144000" cy="0"/>
          </a:xfrm>
          <a:prstGeom prst="line">
            <a:avLst/>
          </a:prstGeom>
          <a:ln w="19050" cmpd="dbl">
            <a:solidFill>
              <a:schemeClr val="bg2">
                <a:lumMod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171FF-A105-46FD-A5F0-C2A1AAAB8580}" type="datetime4">
              <a:rPr lang="en-US" smtClean="0"/>
              <a:pPr/>
              <a:t>March 16, 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Company Name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55AAF-C4FB-4BC2-A501-4D45C582D45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val="396821807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blank" preserve="1">
  <p:cSld name="Blank-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xmlns:p="http://schemas.openxmlformats.org/presentationml/2006/main" xmlns:r="http://schemas.openxmlformats.org/officeDocument/2006/relationships" xmlns:a="http://schemas.openxmlformats.org/drawingml/2006/main" val="0"/>
              </a:ext>
            </a:extLst>
          </a:blip>
          <a:stretch>
            <a:fillRect/>
          </a:stretch>
        </p:blipFill>
        <p:spPr>
          <a:xfrm>
            <a:off x="0" y="5509261"/>
            <a:ext cx="9144000" cy="1348740"/>
          </a:xfrm>
          <a:prstGeom prst="rect">
            <a:avLst/>
          </a:prstGeom>
        </p:spPr>
      </p:pic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>
          <a:xfrm>
            <a:off x="7069234" y="6123080"/>
            <a:ext cx="1780399" cy="182880"/>
          </a:xfrm>
        </p:spPr>
        <p:txBody>
          <a:bodyPr/>
          <a:lstStyle>
            <a:lvl1pPr algn="r">
              <a:defRPr/>
            </a:lvl1pPr>
          </a:lstStyle>
          <a:p>
            <a:fld id="{61F50B48-A3DA-4298-8ED8-44AF85B1FC3B}" type="datetime4">
              <a:rPr lang="en-US" smtClean="0"/>
              <a:pPr/>
              <a:t>March 16, 2014</a:t>
            </a:fld>
            <a:endParaRPr lang="en-US" dirty="0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069234" y="5882949"/>
            <a:ext cx="1770874" cy="171059"/>
          </a:xfrm>
        </p:spPr>
        <p:txBody>
          <a:bodyPr/>
          <a:lstStyle>
            <a:lvl1pPr algn="r">
              <a:defRPr/>
            </a:lvl1pPr>
          </a:lstStyle>
          <a:p>
            <a:r>
              <a:rPr lang="en-US" dirty="0" smtClean="0"/>
              <a:t>Company Name</a:t>
            </a:r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815936" y="6617604"/>
            <a:ext cx="228600" cy="182880"/>
          </a:xfrm>
          <a:prstGeom prst="rect">
            <a:avLst/>
          </a:prstGeom>
        </p:spPr>
        <p:txBody>
          <a:bodyPr/>
          <a:lstStyle/>
          <a:p>
            <a:fld id="{BC855AAF-C4FB-4BC2-A501-4D45C582D456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xmlns:p="http://schemas.openxmlformats.org/presentationml/2006/main" xmlns:r="http://schemas.openxmlformats.org/officeDocument/2006/relationships" xmlns:a="http://schemas.openxmlformats.org/drawingml/2006/main" val="0"/>
              </a:ext>
            </a:extLst>
          </a:blip>
          <a:stretch>
            <a:fillRect/>
          </a:stretch>
        </p:blipFill>
        <p:spPr>
          <a:xfrm>
            <a:off x="511680" y="5812811"/>
            <a:ext cx="1459995" cy="75438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val="345027459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blank" preserve="1">
  <p:cSld name="Blank-No-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val="38891362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914401" y="1241425"/>
            <a:ext cx="7315200" cy="273476"/>
          </a:xfrm>
        </p:spPr>
        <p:txBody>
          <a:bodyPr/>
          <a:lstStyle>
            <a:lvl1pPr marL="0" indent="0">
              <a:buNone/>
              <a:defRPr sz="900">
                <a:solidFill>
                  <a:schemeClr val="accent1"/>
                </a:solidFill>
              </a:defRPr>
            </a:lvl1pPr>
            <a:lvl2pPr marL="0" indent="0">
              <a:buNone/>
              <a:defRPr sz="900">
                <a:solidFill>
                  <a:schemeClr val="accent1"/>
                </a:solidFill>
              </a:defRPr>
            </a:lvl2pPr>
            <a:lvl3pPr marL="0" indent="0">
              <a:buNone/>
              <a:defRPr sz="900">
                <a:solidFill>
                  <a:schemeClr val="accent1"/>
                </a:solidFill>
              </a:defRPr>
            </a:lvl3pPr>
            <a:lvl4pPr marL="0" indent="0">
              <a:buNone/>
              <a:defRPr sz="900">
                <a:solidFill>
                  <a:schemeClr val="accent1"/>
                </a:solidFill>
              </a:defRPr>
            </a:lvl4pPr>
            <a:lvl5pPr marL="0" indent="0">
              <a:buNone/>
              <a:defRPr sz="90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47323D-F78A-42D4-889A-4FFCEB717EB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914401" y="1241425"/>
            <a:ext cx="7315200" cy="273476"/>
          </a:xfrm>
        </p:spPr>
        <p:txBody>
          <a:bodyPr/>
          <a:lstStyle>
            <a:lvl1pPr marL="0" indent="0">
              <a:buNone/>
              <a:defRPr sz="900">
                <a:solidFill>
                  <a:schemeClr val="accent1"/>
                </a:solidFill>
              </a:defRPr>
            </a:lvl1pPr>
            <a:lvl2pPr marL="0" indent="0">
              <a:buNone/>
              <a:defRPr sz="900">
                <a:solidFill>
                  <a:schemeClr val="accent1"/>
                </a:solidFill>
              </a:defRPr>
            </a:lvl2pPr>
            <a:lvl3pPr marL="0" indent="0">
              <a:buNone/>
              <a:defRPr sz="900">
                <a:solidFill>
                  <a:schemeClr val="accent1"/>
                </a:solidFill>
              </a:defRPr>
            </a:lvl3pPr>
            <a:lvl4pPr marL="0" indent="0">
              <a:buNone/>
              <a:defRPr sz="900">
                <a:solidFill>
                  <a:schemeClr val="accent1"/>
                </a:solidFill>
              </a:defRPr>
            </a:lvl4pPr>
            <a:lvl5pPr marL="0" indent="0">
              <a:buNone/>
              <a:defRPr sz="90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CA2B63-A5F4-44C2-BB44-6CA15456688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914401" y="1241425"/>
            <a:ext cx="7315200" cy="273476"/>
          </a:xfrm>
        </p:spPr>
        <p:txBody>
          <a:bodyPr/>
          <a:lstStyle>
            <a:lvl1pPr marL="0" indent="0">
              <a:buNone/>
              <a:defRPr sz="900">
                <a:solidFill>
                  <a:schemeClr val="accent1"/>
                </a:solidFill>
              </a:defRPr>
            </a:lvl1pPr>
            <a:lvl2pPr marL="0" indent="0">
              <a:buNone/>
              <a:defRPr sz="900">
                <a:solidFill>
                  <a:schemeClr val="accent1"/>
                </a:solidFill>
              </a:defRPr>
            </a:lvl2pPr>
            <a:lvl3pPr marL="0" indent="0">
              <a:buNone/>
              <a:defRPr sz="900">
                <a:solidFill>
                  <a:schemeClr val="accent1"/>
                </a:solidFill>
              </a:defRPr>
            </a:lvl3pPr>
            <a:lvl4pPr marL="0" indent="0">
              <a:buNone/>
              <a:defRPr sz="900">
                <a:solidFill>
                  <a:schemeClr val="accent1"/>
                </a:solidFill>
              </a:defRPr>
            </a:lvl4pPr>
            <a:lvl5pPr marL="0" indent="0">
              <a:buNone/>
              <a:defRPr sz="90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4E2CAE-01EE-48A9-8E7D-93F224CB5B5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914401" y="1241425"/>
            <a:ext cx="7315200" cy="273476"/>
          </a:xfrm>
        </p:spPr>
        <p:txBody>
          <a:bodyPr/>
          <a:lstStyle>
            <a:lvl1pPr marL="0" indent="0">
              <a:buNone/>
              <a:defRPr sz="900">
                <a:solidFill>
                  <a:schemeClr val="accent1"/>
                </a:solidFill>
              </a:defRPr>
            </a:lvl1pPr>
            <a:lvl2pPr marL="0" indent="0">
              <a:buNone/>
              <a:defRPr sz="900">
                <a:solidFill>
                  <a:schemeClr val="accent1"/>
                </a:solidFill>
              </a:defRPr>
            </a:lvl2pPr>
            <a:lvl3pPr marL="0" indent="0">
              <a:buNone/>
              <a:defRPr sz="900">
                <a:solidFill>
                  <a:schemeClr val="accent1"/>
                </a:solidFill>
              </a:defRPr>
            </a:lvl3pPr>
            <a:lvl4pPr marL="0" indent="0">
              <a:buNone/>
              <a:defRPr sz="900">
                <a:solidFill>
                  <a:schemeClr val="accent1"/>
                </a:solidFill>
              </a:defRPr>
            </a:lvl4pPr>
            <a:lvl5pPr marL="0" indent="0">
              <a:buNone/>
              <a:defRPr sz="90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27242F-C2DA-4987-80A9-E59F2A3CF40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914401" y="1241425"/>
            <a:ext cx="7315200" cy="273476"/>
          </a:xfrm>
        </p:spPr>
        <p:txBody>
          <a:bodyPr/>
          <a:lstStyle>
            <a:lvl1pPr marL="0" indent="0">
              <a:buNone/>
              <a:defRPr sz="900">
                <a:solidFill>
                  <a:schemeClr val="accent1"/>
                </a:solidFill>
              </a:defRPr>
            </a:lvl1pPr>
            <a:lvl2pPr marL="0" indent="0">
              <a:buNone/>
              <a:defRPr sz="900">
                <a:solidFill>
                  <a:schemeClr val="accent1"/>
                </a:solidFill>
              </a:defRPr>
            </a:lvl2pPr>
            <a:lvl3pPr marL="0" indent="0">
              <a:buNone/>
              <a:defRPr sz="900">
                <a:solidFill>
                  <a:schemeClr val="accent1"/>
                </a:solidFill>
              </a:defRPr>
            </a:lvl3pPr>
            <a:lvl4pPr marL="0" indent="0">
              <a:buNone/>
              <a:defRPr sz="900">
                <a:solidFill>
                  <a:schemeClr val="accent1"/>
                </a:solidFill>
              </a:defRPr>
            </a:lvl4pPr>
            <a:lvl5pPr marL="0" indent="0">
              <a:buNone/>
              <a:defRPr sz="90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D7DF1C-661E-455C-A689-ABAD8B57AF7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914401" y="1241425"/>
            <a:ext cx="7315200" cy="273476"/>
          </a:xfrm>
        </p:spPr>
        <p:txBody>
          <a:bodyPr/>
          <a:lstStyle>
            <a:lvl1pPr marL="0" indent="0">
              <a:buNone/>
              <a:defRPr sz="900">
                <a:solidFill>
                  <a:schemeClr val="accent1"/>
                </a:solidFill>
              </a:defRPr>
            </a:lvl1pPr>
            <a:lvl2pPr marL="0" indent="0">
              <a:buNone/>
              <a:defRPr sz="900">
                <a:solidFill>
                  <a:schemeClr val="accent1"/>
                </a:solidFill>
              </a:defRPr>
            </a:lvl2pPr>
            <a:lvl3pPr marL="0" indent="0">
              <a:buNone/>
              <a:defRPr sz="900">
                <a:solidFill>
                  <a:schemeClr val="accent1"/>
                </a:solidFill>
              </a:defRPr>
            </a:lvl3pPr>
            <a:lvl4pPr marL="0" indent="0">
              <a:buNone/>
              <a:defRPr sz="900">
                <a:solidFill>
                  <a:schemeClr val="accent1"/>
                </a:solidFill>
              </a:defRPr>
            </a:lvl4pPr>
            <a:lvl5pPr marL="0" indent="0">
              <a:buNone/>
              <a:defRPr sz="90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9802D5-B17F-437A-8236-54E29AB84F2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20" Type="http://schemas.openxmlformats.org/officeDocument/2006/relationships/slideLayout" Target="../slideLayouts/slideLayout20.xml"/><Relationship Id="rId21" Type="http://schemas.openxmlformats.org/officeDocument/2006/relationships/slideLayout" Target="../slideLayouts/slideLayout21.xml"/><Relationship Id="rId22" Type="http://schemas.openxmlformats.org/officeDocument/2006/relationships/theme" Target="../theme/theme1.xml"/><Relationship Id="rId23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87838" y="471582"/>
            <a:ext cx="6400753" cy="114300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/>
          <a:p>
            <a:r>
              <a:rPr lang="en-US" dirty="0" smtClean="0"/>
              <a:t>Click to edit Master title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7838" y="2082019"/>
            <a:ext cx="7898962" cy="359397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915926" y="6570980"/>
            <a:ext cx="1828800" cy="18288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900" cap="all" baseline="0">
                <a:solidFill>
                  <a:schemeClr val="tx2"/>
                </a:solidFill>
              </a:defRPr>
            </a:lvl1pPr>
          </a:lstStyle>
          <a:p>
            <a:fld id="{F27171FF-A105-46FD-A5F0-C2A1AAAB8580}" type="datetime4">
              <a:rPr lang="en-US" smtClean="0"/>
              <a:pPr/>
              <a:t>March 16, 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915926" y="6330849"/>
            <a:ext cx="1828800" cy="171059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Company Name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3" cstate="print">
            <a:extLst>
              <a:ext uri="{28A0092B-C50C-407E-A947-70E740481C1C}">
                <a14:useLocalDpi xmlns="" xmlns:a14="http://schemas.microsoft.com/office/drawing/2010/main" xmlns:p="http://schemas.openxmlformats.org/presentationml/2006/main" xmlns:r="http://schemas.openxmlformats.org/officeDocument/2006/relationships" xmlns:a="http://schemas.openxmlformats.org/drawingml/2006/main" val="0"/>
              </a:ext>
            </a:extLst>
          </a:blip>
          <a:stretch>
            <a:fillRect/>
          </a:stretch>
        </p:blipFill>
        <p:spPr>
          <a:xfrm>
            <a:off x="7493506" y="179069"/>
            <a:ext cx="1380747" cy="739142"/>
          </a:xfrm>
          <a:prstGeom prst="rect">
            <a:avLst/>
          </a:prstGeom>
        </p:spPr>
      </p:pic>
      <p:sp>
        <p:nvSpPr>
          <p:cNvPr id="1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15936" y="6617604"/>
            <a:ext cx="228600" cy="182880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200"/>
            </a:lvl1pPr>
          </a:lstStyle>
          <a:p>
            <a:fld id="{BC855AAF-C4FB-4BC2-A501-4D45C582D45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val="19289109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r:id="rId1"/>
    <p:sldLayoutId r:id="rId2"/>
    <p:sldLayoutId r:id="rId3"/>
    <p:sldLayoutId r:id="rId4"/>
    <p:sldLayoutId r:id="rId5"/>
    <p:sldLayoutId r:id="rId6"/>
    <p:sldLayoutId r:id="rId7"/>
    <p:sldLayoutId r:id="rId8"/>
    <p:sldLayoutId r:id="rId9"/>
    <p:sldLayoutId r:id="rId10"/>
    <p:sldLayoutId r:id="rId11"/>
    <p:sldLayoutId r:id="rId12"/>
    <p:sldLayoutId r:id="rId13"/>
    <p:sldLayoutId r:id="rId14"/>
    <p:sldLayoutId r:id="rId15"/>
    <p:sldLayoutId r:id="rId16"/>
    <p:sldLayoutId r:id="rId17"/>
    <p:sldLayoutId r:id="rId18"/>
    <p:sldLayoutId r:id="rId19"/>
    <p:sldLayoutId r:id="rId20"/>
    <p:sldLayoutId r:id="rId2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accent2"/>
          </a:solidFill>
          <a:latin typeface="+mj-lt"/>
          <a:ea typeface="+mj-ea"/>
          <a:cs typeface="+mj-cs"/>
        </a:defRPr>
      </a:lvl1pPr>
    </p:titleStyle>
    <p:bodyStyle>
      <a:lvl1pPr marL="112713" indent="-112713" algn="l" defTabSz="914400" rtl="0" eaLnBrk="1" latinLnBrk="0" hangingPunct="1">
        <a:lnSpc>
          <a:spcPct val="11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280988" indent="-112713" algn="l" defTabSz="914400" rtl="0" eaLnBrk="1" latinLnBrk="0" hangingPunct="1">
        <a:lnSpc>
          <a:spcPct val="110000"/>
        </a:lnSpc>
        <a:spcBef>
          <a:spcPts val="600"/>
        </a:spcBef>
        <a:buFont typeface="Arial" panose="020B0604020202020204" pitchFamily="34" charset="0"/>
        <a:buChar char="–"/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393700" indent="-112713" algn="l" defTabSz="914400" rtl="0" eaLnBrk="1" latinLnBrk="0" hangingPunct="1">
        <a:lnSpc>
          <a:spcPct val="11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520700" indent="-127000" algn="l" defTabSz="914400" rtl="0" eaLnBrk="1" latinLnBrk="0" hangingPunct="1">
        <a:lnSpc>
          <a:spcPct val="110000"/>
        </a:lnSpc>
        <a:spcBef>
          <a:spcPts val="600"/>
        </a:spcBef>
        <a:buFont typeface="Arial" panose="020B0604020202020204" pitchFamily="34" charset="0"/>
        <a:buChar char="–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633413" indent="-112713" algn="l" defTabSz="914400" rtl="0" eaLnBrk="1" latinLnBrk="0" hangingPunct="1">
        <a:lnSpc>
          <a:spcPct val="110000"/>
        </a:lnSpc>
        <a:spcBef>
          <a:spcPts val="600"/>
        </a:spcBef>
        <a:buFont typeface="Arial" panose="020B0604020202020204" pitchFamily="34" charset="0"/>
        <a:buChar char="»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mailto:MBowens@washgas.com" TargetMode="External"/><Relationship Id="rId4" Type="http://schemas.openxmlformats.org/officeDocument/2006/relationships/hyperlink" Target="mailto:BGamble@washgas.com" TargetMode="External"/><Relationship Id="rId5" Type="http://schemas.openxmlformats.org/officeDocument/2006/relationships/hyperlink" Target="mailto:JRich@washgas.com" TargetMode="External"/><Relationship Id="rId6" Type="http://schemas.openxmlformats.org/officeDocument/2006/relationships/hyperlink" Target="mailto:Kelly.Caplan@washgas.com" TargetMode="External"/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3579813" y="2569029"/>
            <a:ext cx="5564187" cy="870857"/>
          </a:xfrm>
        </p:spPr>
        <p:txBody>
          <a:bodyPr/>
          <a:lstStyle/>
          <a:p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</a:rPr>
              <a:t>GAS MAIN REPLACEMENT – </a:t>
            </a:r>
            <a:br>
              <a:rPr lang="en-US" sz="2000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</a:rPr>
              <a:t>SOUTH  FOUR CORNERS CITIZENS ASSOCIATION</a:t>
            </a:r>
            <a:endParaRPr lang="en-US" sz="20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55AAF-C4FB-4BC2-A501-4D45C582D456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12A44-CAD0-410A-925D-3B52698A9141}" type="datetime4">
              <a:rPr lang="en-US" smtClean="0"/>
              <a:pPr/>
              <a:t>March 16, 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Washington Gas</a:t>
            </a:r>
            <a:endParaRPr lang="en-US" dirty="0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smtClean="0"/>
              <a:t>Brendan Gamble,  Construction Manager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val="148243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INTRODUCTION	</a:t>
            </a:r>
          </a:p>
        </p:txBody>
      </p:sp>
      <p:sp>
        <p:nvSpPr>
          <p:cNvPr id="7171" name="Content Placeholder 2"/>
          <p:cNvSpPr>
            <a:spLocks noGrp="1"/>
          </p:cNvSpPr>
          <p:nvPr>
            <p:ph idx="1"/>
          </p:nvPr>
        </p:nvSpPr>
        <p:spPr>
          <a:xfrm>
            <a:off x="787838" y="1614582"/>
            <a:ext cx="7898962" cy="4061415"/>
          </a:xfrm>
        </p:spPr>
        <p:txBody>
          <a:bodyPr/>
          <a:lstStyle/>
          <a:p>
            <a:pPr eaLnBrk="1" hangingPunct="1"/>
            <a:r>
              <a:rPr lang="en-US" sz="2000" b="1" dirty="0" smtClean="0"/>
              <a:t>PROJECT PARTICIPANTS</a:t>
            </a:r>
          </a:p>
          <a:p>
            <a:pPr lvl="1" eaLnBrk="1" hangingPunct="1"/>
            <a:r>
              <a:rPr lang="en-US" sz="2000" b="1" dirty="0" smtClean="0"/>
              <a:t>DESIGN</a:t>
            </a:r>
          </a:p>
          <a:p>
            <a:pPr lvl="2" eaLnBrk="1" hangingPunct="1"/>
            <a:r>
              <a:rPr lang="en-US" sz="2000" dirty="0" smtClean="0"/>
              <a:t>Jeffrey Hicks, System Replacement Engineer</a:t>
            </a:r>
          </a:p>
          <a:p>
            <a:pPr lvl="1" eaLnBrk="1" hangingPunct="1"/>
            <a:r>
              <a:rPr lang="en-US" sz="2000" b="1" dirty="0" smtClean="0"/>
              <a:t>CONSTRUCTION</a:t>
            </a:r>
          </a:p>
          <a:p>
            <a:pPr lvl="2" eaLnBrk="1" hangingPunct="1"/>
            <a:r>
              <a:rPr lang="en-US" sz="2000" dirty="0" smtClean="0"/>
              <a:t>Brendan Gamble, Manager</a:t>
            </a:r>
          </a:p>
          <a:p>
            <a:pPr lvl="2" eaLnBrk="1" hangingPunct="1"/>
            <a:r>
              <a:rPr lang="en-US" sz="2000" dirty="0" smtClean="0"/>
              <a:t>Jason Rich, Supervisor</a:t>
            </a:r>
          </a:p>
          <a:p>
            <a:pPr lvl="1" eaLnBrk="1" hangingPunct="1"/>
            <a:r>
              <a:rPr lang="en-US" sz="2000" b="1" dirty="0" smtClean="0"/>
              <a:t>CORPORATE RELATIONS</a:t>
            </a:r>
          </a:p>
          <a:p>
            <a:pPr lvl="2" eaLnBrk="1" hangingPunct="1"/>
            <a:r>
              <a:rPr lang="en-US" sz="2000" dirty="0" smtClean="0"/>
              <a:t>Kelly Gibson Caplan, Community Outreach Manager</a:t>
            </a:r>
          </a:p>
          <a:p>
            <a:pPr eaLnBrk="1" hangingPunct="1"/>
            <a:r>
              <a:rPr lang="en-US" sz="2000" dirty="0" smtClean="0"/>
              <a:t>SOUTH FOUR CORNERS SERVICE AREA</a:t>
            </a: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7839075" y="5988050"/>
            <a:ext cx="390525" cy="1841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wrap="square" numCol="1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69BFDB8-447E-4CB0-820C-59A85E45E84D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PROJECT SCOPE</a:t>
            </a: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Approximately 29,035 feet of existing high pressure bare/wrapped steel gas main will be replaced with high pressure plastic gas main</a:t>
            </a:r>
          </a:p>
          <a:p>
            <a:pPr lvl="1"/>
            <a:r>
              <a:rPr lang="en-US" sz="2400" dirty="0" smtClean="0"/>
              <a:t>Increased reliability and added capacity</a:t>
            </a:r>
          </a:p>
          <a:p>
            <a:r>
              <a:rPr lang="en-US" sz="2400" dirty="0" smtClean="0"/>
              <a:t>677 affected customers </a:t>
            </a:r>
          </a:p>
          <a:p>
            <a:pPr lvl="1"/>
            <a:r>
              <a:rPr lang="en-US" sz="2400" dirty="0" smtClean="0"/>
              <a:t>470 service laterals will be replaced due to material type</a:t>
            </a:r>
          </a:p>
          <a:p>
            <a:pPr lvl="1"/>
            <a:r>
              <a:rPr lang="en-US" sz="2400" dirty="0" smtClean="0"/>
              <a:t>207 service laterals will be switched over to the new main</a:t>
            </a:r>
          </a:p>
          <a:p>
            <a:pPr eaLnBrk="1" hangingPunct="1">
              <a:buFont typeface="Arial" charset="0"/>
              <a:buNone/>
            </a:pPr>
            <a:endParaRPr lang="en-US" dirty="0" smtClean="0"/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14"/>
          </p:nvPr>
        </p:nvSpPr>
        <p:spPr bwMode="auto">
          <a:ln>
            <a:miter lim="800000"/>
            <a:headEnd/>
            <a:tailEnd/>
          </a:ln>
        </p:spPr>
        <p:txBody>
          <a:bodyPr wrap="square" numCol="1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738EAF5-BEEC-4FC4-9769-30E565FCCCD0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PROJECT AREA</a:t>
            </a:r>
          </a:p>
        </p:txBody>
      </p:sp>
      <p:sp>
        <p:nvSpPr>
          <p:cNvPr id="9220" name="Slide Number Placeholder 3"/>
          <p:cNvSpPr>
            <a:spLocks noGrp="1"/>
          </p:cNvSpPr>
          <p:nvPr>
            <p:ph type="sldNum" sz="quarter" idx="14"/>
          </p:nvPr>
        </p:nvSpPr>
        <p:spPr bwMode="auto">
          <a:ln>
            <a:miter lim="800000"/>
            <a:headEnd/>
            <a:tailEnd/>
          </a:ln>
        </p:spPr>
        <p:txBody>
          <a:bodyPr wrap="square" numCol="1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FC1B26C-B3F2-4AC7-A66E-1523A795C775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en-US" smtClean="0"/>
          </a:p>
        </p:txBody>
      </p:sp>
      <p:sp>
        <p:nvSpPr>
          <p:cNvPr id="20" name="Oval 19"/>
          <p:cNvSpPr/>
          <p:nvPr/>
        </p:nvSpPr>
        <p:spPr>
          <a:xfrm>
            <a:off x="4667250" y="4019550"/>
            <a:ext cx="133350" cy="123825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4695825" y="2981325"/>
            <a:ext cx="133350" cy="123825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4100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03174" y="1711546"/>
            <a:ext cx="6385302" cy="4502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2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Slide Number Placeholder 3"/>
          <p:cNvSpPr>
            <a:spLocks noGrp="1"/>
          </p:cNvSpPr>
          <p:nvPr>
            <p:ph type="sldNum" sz="quarter" idx="14"/>
          </p:nvPr>
        </p:nvSpPr>
        <p:spPr bwMode="auto">
          <a:ln>
            <a:miter lim="800000"/>
            <a:headEnd/>
            <a:tailEnd/>
          </a:ln>
        </p:spPr>
        <p:txBody>
          <a:bodyPr wrap="square" numCol="1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FC1B26C-B3F2-4AC7-A66E-1523A795C775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en-US" smtClean="0"/>
          </a:p>
        </p:txBody>
      </p:sp>
      <p:sp>
        <p:nvSpPr>
          <p:cNvPr id="20" name="Oval 19"/>
          <p:cNvSpPr/>
          <p:nvPr/>
        </p:nvSpPr>
        <p:spPr>
          <a:xfrm>
            <a:off x="4667250" y="4019550"/>
            <a:ext cx="133350" cy="123825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4695825" y="2981325"/>
            <a:ext cx="133350" cy="123825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2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PROJECT AREA</a:t>
            </a:r>
          </a:p>
        </p:txBody>
      </p:sp>
      <p:sp>
        <p:nvSpPr>
          <p:cNvPr id="9220" name="Slide Number Placeholder 3"/>
          <p:cNvSpPr>
            <a:spLocks noGrp="1"/>
          </p:cNvSpPr>
          <p:nvPr>
            <p:ph type="sldNum" sz="quarter" idx="14"/>
          </p:nvPr>
        </p:nvSpPr>
        <p:spPr bwMode="auto">
          <a:ln>
            <a:miter lim="800000"/>
            <a:headEnd/>
            <a:tailEnd/>
          </a:ln>
        </p:spPr>
        <p:txBody>
          <a:bodyPr wrap="square" numCol="1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FC1B26C-B3F2-4AC7-A66E-1523A795C775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en-US" smtClean="0"/>
          </a:p>
        </p:txBody>
      </p:sp>
      <p:sp>
        <p:nvSpPr>
          <p:cNvPr id="20" name="Oval 19"/>
          <p:cNvSpPr/>
          <p:nvPr/>
        </p:nvSpPr>
        <p:spPr>
          <a:xfrm>
            <a:off x="4667250" y="4019550"/>
            <a:ext cx="133350" cy="123825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4695825" y="2981325"/>
            <a:ext cx="133350" cy="123825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" y="0"/>
            <a:ext cx="7188591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2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PROJECT AREA</a:t>
            </a:r>
          </a:p>
        </p:txBody>
      </p:sp>
      <p:sp>
        <p:nvSpPr>
          <p:cNvPr id="9220" name="Slide Number Placeholder 3"/>
          <p:cNvSpPr>
            <a:spLocks noGrp="1"/>
          </p:cNvSpPr>
          <p:nvPr>
            <p:ph type="sldNum" sz="quarter" idx="14"/>
          </p:nvPr>
        </p:nvSpPr>
        <p:spPr bwMode="auto">
          <a:ln>
            <a:miter lim="800000"/>
            <a:headEnd/>
            <a:tailEnd/>
          </a:ln>
        </p:spPr>
        <p:txBody>
          <a:bodyPr wrap="square" numCol="1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FC1B26C-B3F2-4AC7-A66E-1523A795C775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en-US" smtClean="0"/>
          </a:p>
        </p:txBody>
      </p:sp>
      <p:sp>
        <p:nvSpPr>
          <p:cNvPr id="20" name="Oval 19"/>
          <p:cNvSpPr/>
          <p:nvPr/>
        </p:nvSpPr>
        <p:spPr>
          <a:xfrm>
            <a:off x="4667250" y="4019550"/>
            <a:ext cx="133350" cy="123825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4695825" y="2981325"/>
            <a:ext cx="133350" cy="123825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2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>
          <a:xfrm>
            <a:off x="787838" y="471582"/>
            <a:ext cx="6400753" cy="876771"/>
          </a:xfrm>
        </p:spPr>
        <p:txBody>
          <a:bodyPr/>
          <a:lstStyle/>
          <a:p>
            <a:pPr eaLnBrk="1" hangingPunct="1"/>
            <a:r>
              <a:rPr lang="en-US" dirty="0" smtClean="0"/>
              <a:t>CONSTRUCTION</a:t>
            </a:r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>
          <a:xfrm>
            <a:off x="914400" y="1348353"/>
            <a:ext cx="7415213" cy="5452131"/>
          </a:xfrm>
        </p:spPr>
        <p:txBody>
          <a:bodyPr/>
          <a:lstStyle/>
          <a:p>
            <a:pPr eaLnBrk="1" hangingPunct="1"/>
            <a:r>
              <a:rPr lang="en-US" sz="1900" b="1" dirty="0" smtClean="0"/>
              <a:t>Construction method</a:t>
            </a:r>
          </a:p>
          <a:p>
            <a:pPr lvl="1" eaLnBrk="1" hangingPunct="1"/>
            <a:r>
              <a:rPr lang="en-US" sz="1900" dirty="0" smtClean="0"/>
              <a:t>Majority of project involves directionally drilling the new main pipe and service</a:t>
            </a:r>
          </a:p>
          <a:p>
            <a:pPr lvl="2" eaLnBrk="1" hangingPunct="1"/>
            <a:r>
              <a:rPr lang="en-US" sz="1900" dirty="0" smtClean="0"/>
              <a:t>Minimizes disruption </a:t>
            </a:r>
          </a:p>
          <a:p>
            <a:pPr lvl="1" eaLnBrk="1" hangingPunct="1"/>
            <a:r>
              <a:rPr lang="en-US" sz="1900" dirty="0" smtClean="0"/>
              <a:t>Existing field conditions may alter design and installation method</a:t>
            </a:r>
          </a:p>
          <a:p>
            <a:pPr eaLnBrk="1" hangingPunct="1"/>
            <a:r>
              <a:rPr lang="en-US" sz="1900" b="1" dirty="0" smtClean="0"/>
              <a:t>Construction Process</a:t>
            </a:r>
          </a:p>
          <a:p>
            <a:pPr lvl="1" eaLnBrk="1" hangingPunct="1"/>
            <a:r>
              <a:rPr lang="en-US" sz="1900" dirty="0" smtClean="0"/>
              <a:t>Temporary shut off of gas during replacement or changeover of service</a:t>
            </a:r>
          </a:p>
          <a:p>
            <a:pPr lvl="1" eaLnBrk="1" hangingPunct="1"/>
            <a:r>
              <a:rPr lang="en-US" sz="1900" dirty="0" smtClean="0"/>
              <a:t>Inside meters will be moved outside</a:t>
            </a:r>
          </a:p>
          <a:p>
            <a:pPr eaLnBrk="1" hangingPunct="1"/>
            <a:r>
              <a:rPr lang="en-US" sz="1900" b="1" dirty="0" smtClean="0"/>
              <a:t>Restoration</a:t>
            </a:r>
          </a:p>
          <a:p>
            <a:pPr lvl="1" eaLnBrk="1" hangingPunct="1"/>
            <a:r>
              <a:rPr lang="en-US" sz="1900" dirty="0" smtClean="0"/>
              <a:t>Private property and yards will be restored as close to their original state as possible</a:t>
            </a:r>
          </a:p>
          <a:p>
            <a:pPr lvl="1" eaLnBrk="1" hangingPunct="1"/>
            <a:r>
              <a:rPr lang="en-US" sz="1900" dirty="0" smtClean="0"/>
              <a:t>Road restoration will occur in sections as construction is completed</a:t>
            </a:r>
          </a:p>
          <a:p>
            <a:pPr lvl="1" eaLnBrk="1" hangingPunct="1"/>
            <a:endParaRPr lang="en-US" dirty="0" smtClean="0"/>
          </a:p>
          <a:p>
            <a:pPr eaLnBrk="1" hangingPunct="1"/>
            <a:endParaRPr lang="en-US" dirty="0" smtClean="0"/>
          </a:p>
          <a:p>
            <a:pPr lvl="1" eaLnBrk="1" hangingPunct="1"/>
            <a:endParaRPr lang="en-US" dirty="0" smtClean="0"/>
          </a:p>
        </p:txBody>
      </p:sp>
      <p:sp>
        <p:nvSpPr>
          <p:cNvPr id="11268" name="Slide Number Placeholder 3"/>
          <p:cNvSpPr>
            <a:spLocks noGrp="1"/>
          </p:cNvSpPr>
          <p:nvPr>
            <p:ph type="sldNum" sz="quarter" idx="14"/>
          </p:nvPr>
        </p:nvSpPr>
        <p:spPr bwMode="auto">
          <a:ln>
            <a:miter lim="800000"/>
            <a:headEnd/>
            <a:tailEnd/>
          </a:ln>
        </p:spPr>
        <p:txBody>
          <a:bodyPr wrap="square" numCol="1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809C793-DDA2-4C59-9388-3CCFCBCC6B4D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CONSTRUCTION</a:t>
            </a:r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>
          <a:xfrm>
            <a:off x="914400" y="1743074"/>
            <a:ext cx="7415213" cy="4874529"/>
          </a:xfrm>
        </p:spPr>
        <p:txBody>
          <a:bodyPr/>
          <a:lstStyle/>
          <a:p>
            <a:r>
              <a:rPr lang="en-US" sz="2400" b="1" dirty="0" smtClean="0"/>
              <a:t>Schedule of Work</a:t>
            </a:r>
          </a:p>
          <a:p>
            <a:pPr lvl="1"/>
            <a:r>
              <a:rPr lang="en-US" sz="2400" dirty="0" smtClean="0"/>
              <a:t>Phase 1 (April 2014 – August 2014)</a:t>
            </a:r>
          </a:p>
          <a:p>
            <a:pPr lvl="1"/>
            <a:r>
              <a:rPr lang="en-US" sz="2400" dirty="0" smtClean="0"/>
              <a:t>Phase 2 (June 2014 – October 2014)</a:t>
            </a:r>
          </a:p>
          <a:p>
            <a:pPr lvl="1"/>
            <a:r>
              <a:rPr lang="en-US" sz="2400" dirty="0" smtClean="0"/>
              <a:t>Phase 3 (October 2014 – March 2015)</a:t>
            </a:r>
          </a:p>
          <a:p>
            <a:pPr eaLnBrk="1" hangingPunct="1"/>
            <a:endParaRPr lang="en-US" sz="2400" dirty="0" smtClean="0"/>
          </a:p>
          <a:p>
            <a:pPr eaLnBrk="1" hangingPunct="1"/>
            <a:r>
              <a:rPr lang="en-US" sz="2400" b="1" dirty="0" smtClean="0"/>
              <a:t>Notification to Residents</a:t>
            </a:r>
          </a:p>
          <a:p>
            <a:pPr lvl="1" eaLnBrk="1" hangingPunct="1"/>
            <a:r>
              <a:rPr lang="en-US" sz="2400" dirty="0" smtClean="0"/>
              <a:t>Notice of Utility Construction via letter</a:t>
            </a:r>
          </a:p>
          <a:p>
            <a:pPr lvl="1" eaLnBrk="1" hangingPunct="1"/>
            <a:r>
              <a:rPr lang="en-US" sz="2400" dirty="0" smtClean="0"/>
              <a:t>Miss Utility marks</a:t>
            </a:r>
          </a:p>
          <a:p>
            <a:pPr lvl="1" eaLnBrk="1" hangingPunct="1"/>
            <a:r>
              <a:rPr lang="en-US" sz="2400" dirty="0" smtClean="0"/>
              <a:t>Door hangers </a:t>
            </a:r>
          </a:p>
          <a:p>
            <a:pPr lvl="1" eaLnBrk="1" hangingPunct="1"/>
            <a:r>
              <a:rPr lang="en-US" sz="2400" dirty="0" smtClean="0"/>
              <a:t>No Parking Signs along affected street(s)</a:t>
            </a:r>
          </a:p>
          <a:p>
            <a:pPr eaLnBrk="1" hangingPunct="1"/>
            <a:endParaRPr lang="en-US" dirty="0" smtClean="0"/>
          </a:p>
          <a:p>
            <a:pPr eaLnBrk="1" hangingPunct="1"/>
            <a:endParaRPr lang="en-US" dirty="0" smtClean="0"/>
          </a:p>
          <a:p>
            <a:pPr eaLnBrk="1" hangingPunct="1"/>
            <a:endParaRPr lang="en-US" dirty="0" smtClean="0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14"/>
          </p:nvPr>
        </p:nvSpPr>
        <p:spPr bwMode="auto">
          <a:ln>
            <a:miter lim="800000"/>
            <a:headEnd/>
            <a:tailEnd/>
          </a:ln>
        </p:spPr>
        <p:txBody>
          <a:bodyPr wrap="square" numCol="1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344CFA8-3123-47D8-ADDC-38D467A52FD3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>
          <a:xfrm>
            <a:off x="787838" y="471582"/>
            <a:ext cx="6400753" cy="752784"/>
          </a:xfrm>
        </p:spPr>
        <p:txBody>
          <a:bodyPr/>
          <a:lstStyle/>
          <a:p>
            <a:pPr eaLnBrk="1" hangingPunct="1"/>
            <a:r>
              <a:rPr lang="en-US" dirty="0" smtClean="0"/>
              <a:t>POINTS OF CONTACT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224366"/>
            <a:ext cx="7415213" cy="5393238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000" b="1" dirty="0" smtClean="0"/>
              <a:t>Jeffrey Hicks, System Replacement Engineer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sz="2000" dirty="0" smtClean="0"/>
              <a:t>(703) 750-5972 office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sz="2000" dirty="0" smtClean="0">
                <a:hlinkClick r:id="rId3"/>
              </a:rPr>
              <a:t>JHicks@washgas.com</a:t>
            </a:r>
            <a:r>
              <a:rPr lang="en-US" sz="2000" dirty="0" smtClean="0"/>
              <a:t>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000" b="1" dirty="0" smtClean="0"/>
              <a:t>Brendan Gamble, Construction Manager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sz="2000" dirty="0" smtClean="0"/>
              <a:t>(202) 624-6439 office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sz="2000" dirty="0" smtClean="0"/>
              <a:t>(703) 343-0395 mobile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sz="2000" smtClean="0">
                <a:hlinkClick r:id="rId4"/>
              </a:rPr>
              <a:t>BGamble@washgas.com</a:t>
            </a:r>
            <a:r>
              <a:rPr lang="en-US" sz="2000" smtClean="0"/>
              <a:t> </a:t>
            </a:r>
            <a:endParaRPr lang="en-US" sz="2000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000" b="1" dirty="0" smtClean="0"/>
              <a:t>Jason Rich, Construction Supervisor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sz="2000" dirty="0" smtClean="0"/>
              <a:t>(703) 408-2086 mobile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sz="2000" dirty="0" smtClean="0">
                <a:hlinkClick r:id="rId5"/>
              </a:rPr>
              <a:t>JRich@washgas.com</a:t>
            </a:r>
            <a:r>
              <a:rPr lang="en-US" sz="2000" dirty="0" smtClean="0"/>
              <a:t>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000" b="1" dirty="0" smtClean="0"/>
              <a:t>Kelly Gibson Caplan, Community Outreach Manager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sz="2000" dirty="0" smtClean="0"/>
              <a:t>(202) 624-6335 office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sz="2000" dirty="0" smtClean="0">
                <a:hlinkClick r:id="rId6"/>
              </a:rPr>
              <a:t>Kelly.Caplan@washgas.com</a:t>
            </a:r>
            <a:r>
              <a:rPr lang="en-US" sz="2000" dirty="0" smtClean="0"/>
              <a:t> </a:t>
            </a:r>
          </a:p>
          <a:p>
            <a:pPr eaLnBrk="1" fontAlgn="auto" hangingPunct="1">
              <a:spcAft>
                <a:spcPts val="0"/>
              </a:spcAft>
              <a:buFontTx/>
              <a:buNone/>
              <a:defRPr/>
            </a:pPr>
            <a:endParaRPr lang="en-US" dirty="0" smtClean="0"/>
          </a:p>
        </p:txBody>
      </p:sp>
      <p:sp>
        <p:nvSpPr>
          <p:cNvPr id="12292" name="Slide Number Placeholder 3"/>
          <p:cNvSpPr>
            <a:spLocks noGrp="1"/>
          </p:cNvSpPr>
          <p:nvPr>
            <p:ph type="sldNum" sz="quarter" idx="14"/>
          </p:nvPr>
        </p:nvSpPr>
        <p:spPr bwMode="auto">
          <a:ln>
            <a:miter lim="800000"/>
            <a:headEnd/>
            <a:tailEnd/>
          </a:ln>
        </p:spPr>
        <p:txBody>
          <a:bodyPr wrap="square" numCol="1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8C39605-A472-4089-B9CA-1CE8237EF2C2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algn="ctr" eaLnBrk="1" hangingPunct="1">
              <a:buFont typeface="Arial" charset="0"/>
              <a:buNone/>
            </a:pPr>
            <a:r>
              <a:rPr lang="en-US" sz="3600" dirty="0" smtClean="0"/>
              <a:t>QUESTIONS?</a:t>
            </a:r>
          </a:p>
          <a:p>
            <a:pPr eaLnBrk="1" hangingPunct="1"/>
            <a:endParaRPr lang="en-US" dirty="0" smtClean="0"/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14"/>
          </p:nvPr>
        </p:nvSpPr>
        <p:spPr bwMode="auto">
          <a:ln>
            <a:miter lim="800000"/>
            <a:headEnd/>
            <a:tailEnd/>
          </a:ln>
        </p:spPr>
        <p:txBody>
          <a:bodyPr wrap="square" numCol="1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D860936-399D-40FA-A355-2C4177CEEE7D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</a:t>
            </a:fld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ISPRING_RESOURCE_PATHS_HASH" val="73f988fe6df8ae7d8013c6fd66a1c042d9bb9d"/>
</p:tagLst>
</file>

<file path=ppt/theme/theme1.xml><?xml version="1.0" encoding="utf-8"?>
<a:theme xmlns:a="http://schemas.openxmlformats.org/drawingml/2006/main" name="Office Theme">
  <a:themeElements>
    <a:clrScheme name="WGL-2014">
      <a:dk1>
        <a:srgbClr val="000000"/>
      </a:dk1>
      <a:lt1>
        <a:sysClr val="window" lastClr="FFFFFF"/>
      </a:lt1>
      <a:dk2>
        <a:srgbClr val="0079C1"/>
      </a:dk2>
      <a:lt2>
        <a:srgbClr val="F2F2F2"/>
      </a:lt2>
      <a:accent1>
        <a:srgbClr val="0079C1"/>
      </a:accent1>
      <a:accent2>
        <a:srgbClr val="6A737B"/>
      </a:accent2>
      <a:accent3>
        <a:srgbClr val="67428F"/>
      </a:accent3>
      <a:accent4>
        <a:srgbClr val="FEC93C"/>
      </a:accent4>
      <a:accent5>
        <a:srgbClr val="F7971C"/>
      </a:accent5>
      <a:accent6>
        <a:srgbClr val="86AA4A"/>
      </a:accent6>
      <a:hlink>
        <a:srgbClr val="0079C1"/>
      </a:hlink>
      <a:folHlink>
        <a:srgbClr val="67428F"/>
      </a:folHlink>
    </a:clrScheme>
    <a:fontScheme name="WG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135</TotalTime>
  <Words>378</Words>
  <Application>Microsoft Office PowerPoint</Application>
  <PresentationFormat>On-screen Show (4:3)</PresentationFormat>
  <Paragraphs>99</Paragraphs>
  <Slides>11</Slides>
  <Notes>8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GAS MAIN REPLACEMENT –  SOUTH  FOUR CORNERS CITIZENS ASSOCIATION</vt:lpstr>
      <vt:lpstr>INTRODUCTION </vt:lpstr>
      <vt:lpstr>PROJECT SCOPE</vt:lpstr>
      <vt:lpstr>PROJECT AREA</vt:lpstr>
      <vt:lpstr>Slide 5</vt:lpstr>
      <vt:lpstr>PROJECT AREA</vt:lpstr>
      <vt:lpstr>PROJECT AREA</vt:lpstr>
      <vt:lpstr>CONSTRUCTION</vt:lpstr>
      <vt:lpstr>CONSTRUCTION</vt:lpstr>
      <vt:lpstr>POINTS OF CONTACT</vt:lpstr>
      <vt:lpstr>Slide 11</vt:lpstr>
    </vt:vector>
  </TitlesOfParts>
  <Company>KG Design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KatGeorges</dc:creator>
  <cp:keywords/>
  <cp:lastModifiedBy>Betty Batty</cp:lastModifiedBy>
  <cp:revision>29</cp:revision>
  <dcterms:created xsi:type="dcterms:W3CDTF">2014-03-17T01:49:37Z</dcterms:created>
  <dcterms:modified xsi:type="dcterms:W3CDTF">2014-03-17T01:50:24Z</dcterms:modified>
</cp:coreProperties>
</file>